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9" r:id="rId3"/>
    <p:sldId id="257" r:id="rId4"/>
    <p:sldId id="258" r:id="rId5"/>
    <p:sldId id="259" r:id="rId6"/>
    <p:sldId id="260" r:id="rId7"/>
    <p:sldId id="261" r:id="rId8"/>
    <p:sldId id="262" r:id="rId9"/>
    <p:sldId id="263" r:id="rId10"/>
    <p:sldId id="264" r:id="rId11"/>
    <p:sldId id="265" r:id="rId12"/>
    <p:sldId id="266" r:id="rId13"/>
    <p:sldId id="268" r:id="rId14"/>
    <p:sldId id="270" r:id="rId15"/>
    <p:sldId id="274" r:id="rId16"/>
    <p:sldId id="275" r:id="rId17"/>
    <p:sldId id="276" r:id="rId18"/>
    <p:sldId id="279" r:id="rId19"/>
    <p:sldId id="281" r:id="rId20"/>
    <p:sldId id="283" r:id="rId21"/>
    <p:sldId id="287" r:id="rId22"/>
    <p:sldId id="28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84EA38-D9BB-4603-B2EC-FE8366B615B5}" type="datetimeFigureOut">
              <a:rPr lang="en-US" smtClean="0"/>
              <a:pPr/>
              <a:t>2/11/2019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42B4C7-67CC-493C-96AA-B002C5E4441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sciencemag.org/cgi/content/summary/300/5621/86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35C1D3-9A95-4976-A336-5BA3647CC18F}" type="slidenum">
              <a:rPr lang="en-US"/>
              <a:pPr/>
              <a:t>13</a:t>
            </a:fld>
            <a:endParaRPr lang="en-US"/>
          </a:p>
        </p:txBody>
      </p:sp>
      <p:sp>
        <p:nvSpPr>
          <p:cNvPr id="574466" name="Rectangle 2"/>
          <p:cNvSpPr>
            <a:spLocks noGrp="1" noRot="1" noChangeAspect="1" noChangeArrowheads="1" noTextEdit="1"/>
          </p:cNvSpPr>
          <p:nvPr>
            <p:ph type="sldImg"/>
          </p:nvPr>
        </p:nvSpPr>
        <p:spPr>
          <a:ln/>
        </p:spPr>
      </p:sp>
      <p:sp>
        <p:nvSpPr>
          <p:cNvPr id="574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12D81A-3A90-4F91-85AD-6B38577BD3EA}" type="slidenum">
              <a:rPr lang="en-US"/>
              <a:pPr/>
              <a:t>14</a:t>
            </a:fld>
            <a:endParaRPr 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2D93E3-A717-4D45-8FB6-B1A1F96D79BA}" type="slidenum">
              <a:rPr lang="en-US"/>
              <a:pPr/>
              <a:t>15</a:t>
            </a:fld>
            <a:endParaRPr lang="en-US"/>
          </a:p>
        </p:txBody>
      </p:sp>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487B58-422F-4045-B5BC-04C1CAFE4CD2}" type="slidenum">
              <a:rPr lang="en-US"/>
              <a:pPr/>
              <a:t>16</a:t>
            </a:fld>
            <a:endParaRPr lang="en-US"/>
          </a:p>
        </p:txBody>
      </p:sp>
      <p:sp>
        <p:nvSpPr>
          <p:cNvPr id="582658" name="Rectangle 2"/>
          <p:cNvSpPr>
            <a:spLocks noGrp="1" noRot="1" noChangeAspect="1" noChangeArrowheads="1" noTextEdit="1"/>
          </p:cNvSpPr>
          <p:nvPr>
            <p:ph type="sldImg"/>
          </p:nvPr>
        </p:nvSpPr>
        <p:spPr>
          <a:ln/>
        </p:spPr>
      </p:sp>
      <p:sp>
        <p:nvSpPr>
          <p:cNvPr id="582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C8A13B-8D84-407F-92FA-62F880FD3C63}" type="slidenum">
              <a:rPr lang="en-US"/>
              <a:pPr/>
              <a:t>17</a:t>
            </a:fld>
            <a:endParaRPr lang="en-US"/>
          </a:p>
        </p:txBody>
      </p:sp>
      <p:sp>
        <p:nvSpPr>
          <p:cNvPr id="600066" name="Rectangle 2"/>
          <p:cNvSpPr>
            <a:spLocks noGrp="1" noRot="1" noChangeAspect="1" noChangeArrowheads="1" noTextEdit="1"/>
          </p:cNvSpPr>
          <p:nvPr>
            <p:ph type="sldImg"/>
          </p:nvPr>
        </p:nvSpPr>
        <p:spPr>
          <a:ln/>
        </p:spPr>
      </p:sp>
      <p:sp>
        <p:nvSpPr>
          <p:cNvPr id="600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01C67C-E55D-4093-A984-088B5B314226}" type="slidenum">
              <a:rPr lang="en-US"/>
              <a:pPr/>
              <a:t>18</a:t>
            </a:fld>
            <a:endParaRPr lang="en-US"/>
          </a:p>
        </p:txBody>
      </p:sp>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49E43F-4206-431D-9C22-2A98696CD848}" type="slidenum">
              <a:rPr lang="en-US"/>
              <a:pPr/>
              <a:t>19</a:t>
            </a:fld>
            <a:endParaRPr lang="en-US"/>
          </a:p>
        </p:txBody>
      </p:sp>
      <p:sp>
        <p:nvSpPr>
          <p:cNvPr id="633858" name="Rectangle 2"/>
          <p:cNvSpPr>
            <a:spLocks noGrp="1" noRot="1" noChangeAspect="1" noChangeArrowheads="1" noTextEdit="1"/>
          </p:cNvSpPr>
          <p:nvPr>
            <p:ph type="sldImg"/>
          </p:nvPr>
        </p:nvSpPr>
        <p:spPr>
          <a:ln/>
        </p:spPr>
      </p:sp>
      <p:sp>
        <p:nvSpPr>
          <p:cNvPr id="633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F74CB5-1E1E-43B3-B51B-AADABA38A76F}" type="slidenum">
              <a:rPr lang="en-US"/>
              <a:pPr/>
              <a:t>20</a:t>
            </a:fld>
            <a:endParaRPr lang="en-US"/>
          </a:p>
        </p:txBody>
      </p:sp>
      <p:sp>
        <p:nvSpPr>
          <p:cNvPr id="635906" name="Rectangle 2"/>
          <p:cNvSpPr>
            <a:spLocks noGrp="1" noRot="1" noChangeAspect="1" noChangeArrowheads="1" noTextEdit="1"/>
          </p:cNvSpPr>
          <p:nvPr>
            <p:ph type="sldImg"/>
          </p:nvPr>
        </p:nvSpPr>
        <p:spPr>
          <a:ln/>
        </p:spPr>
      </p:sp>
      <p:sp>
        <p:nvSpPr>
          <p:cNvPr id="635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9718797-2D49-4A11-8C94-DEE1FA0BFBFC}" type="slidenum">
              <a:rPr lang="en-US"/>
              <a:pPr/>
              <a:t>21</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14400" y="4343400"/>
            <a:ext cx="5029200" cy="4114800"/>
          </a:xfrm>
          <a:noFill/>
          <a:ln/>
        </p:spPr>
        <p:txBody>
          <a:bodyPr/>
          <a:lstStyle/>
          <a:p>
            <a:pPr marL="228600" indent="-228600" eaLnBrk="1" hangingPunct="1"/>
            <a:r>
              <a:rPr lang="en-US" smtClean="0"/>
              <a:t>Like all immortal cell lines, embryonic stem cell lines must be protected and checked for contamination with viruses, bacteria, fungi, and </a:t>
            </a:r>
            <a:r>
              <a:rPr lang="en-US" i="1" smtClean="0"/>
              <a:t>Mycoplasma</a:t>
            </a:r>
            <a:r>
              <a:rPr lang="en-US" smtClean="0"/>
              <a:t>. The use of infected lines in patient treatment could have devastating effects. Many embryonic stem cell lines are grown using mouse feeder cells. The mouse cells help the embryonic lines to grow, but pose risks for transplantation due to compatibility problems in human bodies.</a:t>
            </a:r>
            <a:r>
              <a:rPr lang="en-US" baseline="30000" smtClean="0">
                <a:hlinkClick r:id="rId3" action="ppaction://hlinksldjump"/>
              </a:rPr>
              <a:t>1</a:t>
            </a:r>
            <a:endParaRPr lang="en-US" smtClean="0"/>
          </a:p>
          <a:p>
            <a:pPr marL="228600" indent="-228600" eaLnBrk="1" hangingPunct="1"/>
            <a:endParaRPr lang="en-US" b="1" smtClean="0"/>
          </a:p>
          <a:p>
            <a:pPr marL="228600" indent="-228600" eaLnBrk="1" hangingPunct="1"/>
            <a:r>
              <a:rPr lang="en-US" b="1" smtClean="0"/>
              <a:t>Reference</a:t>
            </a:r>
          </a:p>
          <a:p>
            <a:pPr marL="228600" indent="-228600" eaLnBrk="1" hangingPunct="1">
              <a:buFontTx/>
              <a:buAutoNum type="arabicPeriod"/>
            </a:pPr>
            <a:r>
              <a:rPr lang="en-US" smtClean="0"/>
              <a:t>Kennedy, Donald. 2003. Stem Cells: Still Here, Still Waiting. </a:t>
            </a:r>
            <a:r>
              <a:rPr lang="en-US" i="1" smtClean="0">
                <a:hlinkClick r:id="rId4"/>
              </a:rPr>
              <a:t>Science</a:t>
            </a:r>
            <a:r>
              <a:rPr lang="en-US" smtClean="0">
                <a:hlinkClick r:id="rId4"/>
              </a:rPr>
              <a:t> 300: 865</a:t>
            </a:r>
            <a:r>
              <a:rPr lang="en-US" smtClean="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F67D8F-36C3-458E-8BC9-12C3F5FB81E0}"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2BE5D-5C9C-44C2-BDBD-224824767D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67D8F-36C3-458E-8BC9-12C3F5FB81E0}"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2BE5D-5C9C-44C2-BDBD-224824767D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67D8F-36C3-458E-8BC9-12C3F5FB81E0}"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2BE5D-5C9C-44C2-BDBD-224824767D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67D8F-36C3-458E-8BC9-12C3F5FB81E0}"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2BE5D-5C9C-44C2-BDBD-224824767D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F67D8F-36C3-458E-8BC9-12C3F5FB81E0}"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2BE5D-5C9C-44C2-BDBD-224824767D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F67D8F-36C3-458E-8BC9-12C3F5FB81E0}" type="datetimeFigureOut">
              <a:rPr lang="en-US" smtClean="0"/>
              <a:pPr/>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2BE5D-5C9C-44C2-BDBD-224824767D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F67D8F-36C3-458E-8BC9-12C3F5FB81E0}" type="datetimeFigureOut">
              <a:rPr lang="en-US" smtClean="0"/>
              <a:pPr/>
              <a:t>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2BE5D-5C9C-44C2-BDBD-224824767D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F67D8F-36C3-458E-8BC9-12C3F5FB81E0}" type="datetimeFigureOut">
              <a:rPr lang="en-US" smtClean="0"/>
              <a:pPr/>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2BE5D-5C9C-44C2-BDBD-224824767D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67D8F-36C3-458E-8BC9-12C3F5FB81E0}" type="datetimeFigureOut">
              <a:rPr lang="en-US" smtClean="0"/>
              <a:pPr/>
              <a:t>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2BE5D-5C9C-44C2-BDBD-224824767D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67D8F-36C3-458E-8BC9-12C3F5FB81E0}" type="datetimeFigureOut">
              <a:rPr lang="en-US" smtClean="0"/>
              <a:pPr/>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2BE5D-5C9C-44C2-BDBD-224824767D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67D8F-36C3-458E-8BC9-12C3F5FB81E0}" type="datetimeFigureOut">
              <a:rPr lang="en-US" smtClean="0"/>
              <a:pPr/>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2BE5D-5C9C-44C2-BDBD-224824767D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67D8F-36C3-458E-8BC9-12C3F5FB81E0}" type="datetimeFigureOut">
              <a:rPr lang="en-US" smtClean="0"/>
              <a:pPr/>
              <a:t>2/11/2019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2BE5D-5C9C-44C2-BDBD-224824767D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4952999"/>
          </a:xfrm>
        </p:spPr>
        <p:txBody>
          <a:bodyPr>
            <a:normAutofit/>
          </a:bodyPr>
          <a:lstStyle/>
          <a:p>
            <a:r>
              <a:rPr lang="en-US" b="1" dirty="0" smtClean="0">
                <a:solidFill>
                  <a:schemeClr val="accent4"/>
                </a:solidFill>
              </a:rPr>
              <a:t>DR.J.SUGUNABAI</a:t>
            </a:r>
            <a:br>
              <a:rPr lang="en-US" b="1" dirty="0" smtClean="0">
                <a:solidFill>
                  <a:schemeClr val="accent4"/>
                </a:solidFill>
              </a:rPr>
            </a:br>
            <a:r>
              <a:rPr lang="en-US" b="1" dirty="0" smtClean="0">
                <a:solidFill>
                  <a:schemeClr val="accent4"/>
                </a:solidFill>
              </a:rPr>
              <a:t/>
            </a:r>
            <a:br>
              <a:rPr lang="en-US" b="1" dirty="0" smtClean="0">
                <a:solidFill>
                  <a:schemeClr val="accent4"/>
                </a:solidFill>
              </a:rPr>
            </a:br>
            <a:r>
              <a:rPr lang="en-US" b="1" dirty="0" smtClean="0">
                <a:solidFill>
                  <a:schemeClr val="accent4"/>
                </a:solidFill>
              </a:rPr>
              <a:t>DR.J.SUGUNABAI</a:t>
            </a:r>
            <a:r>
              <a:rPr lang="en-US" b="1" dirty="0" smtClean="0">
                <a:solidFill>
                  <a:schemeClr val="accent4"/>
                </a:solidFill>
              </a:rPr>
              <a:t/>
            </a:r>
            <a:br>
              <a:rPr lang="en-US" b="1" dirty="0" smtClean="0">
                <a:solidFill>
                  <a:schemeClr val="accent4"/>
                </a:solidFill>
              </a:rPr>
            </a:br>
            <a:r>
              <a:rPr lang="en-US" sz="3200" b="1" dirty="0" smtClean="0">
                <a:solidFill>
                  <a:schemeClr val="accent4"/>
                </a:solidFill>
              </a:rPr>
              <a:t>ASSOCIATE PROFESSOR</a:t>
            </a:r>
            <a:br>
              <a:rPr lang="en-US" sz="3200" b="1" dirty="0" smtClean="0">
                <a:solidFill>
                  <a:schemeClr val="accent4"/>
                </a:solidFill>
              </a:rPr>
            </a:br>
            <a:r>
              <a:rPr lang="en-US" sz="3200" b="1" dirty="0" smtClean="0">
                <a:solidFill>
                  <a:schemeClr val="accent4"/>
                </a:solidFill>
              </a:rPr>
              <a:t>DEPARTMENT OF BIOCHEMISTRY  </a:t>
            </a:r>
            <a:endParaRPr lang="en-US" sz="3200" b="1" dirty="0">
              <a:solidFill>
                <a:schemeClr val="accent4"/>
              </a:solidFill>
            </a:endParaRPr>
          </a:p>
        </p:txBody>
      </p:sp>
      <p:sp>
        <p:nvSpPr>
          <p:cNvPr id="3" name="Subtitle 2"/>
          <p:cNvSpPr>
            <a:spLocks noGrp="1"/>
          </p:cNvSpPr>
          <p:nvPr>
            <p:ph type="subTitle" idx="1"/>
          </p:nvPr>
        </p:nvSpPr>
        <p:spPr>
          <a:xfrm flipV="1">
            <a:off x="1371600" y="6857998"/>
            <a:ext cx="6400800" cy="45719"/>
          </a:xfrm>
        </p:spPr>
        <p:txBody>
          <a:bodyPr>
            <a:normAutofit fontScale="25000" lnSpcReduction="20000"/>
          </a:bodyPr>
          <a:lstStyle/>
          <a:p>
            <a:endParaRPr lang="en-US" dirty="0"/>
          </a:p>
        </p:txBody>
      </p:sp>
      <p:pic>
        <p:nvPicPr>
          <p:cNvPr id="4" name="Picture 2"/>
          <p:cNvPicPr>
            <a:picLocks noChangeAspect="1" noChangeArrowheads="1"/>
          </p:cNvPicPr>
          <p:nvPr/>
        </p:nvPicPr>
        <p:blipFill>
          <a:blip r:embed="rId2"/>
          <a:srcRect/>
          <a:stretch>
            <a:fillRect/>
          </a:stretch>
        </p:blipFill>
        <p:spPr bwMode="auto">
          <a:xfrm>
            <a:off x="0" y="0"/>
            <a:ext cx="9191625" cy="2362207"/>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latin typeface="Adobe Garamond Pro" pitchFamily="18" charset="0"/>
              </a:rPr>
              <a:t>Advantages of Adult Stem Cell</a:t>
            </a:r>
            <a:endParaRPr lang="en-US" b="1" dirty="0">
              <a:solidFill>
                <a:schemeClr val="accent5"/>
              </a:solidFill>
              <a:latin typeface="Adobe Garamond Pro" pitchFamily="18" charset="0"/>
            </a:endParaRPr>
          </a:p>
        </p:txBody>
      </p:sp>
      <p:sp>
        <p:nvSpPr>
          <p:cNvPr id="3" name="Content Placeholder 2"/>
          <p:cNvSpPr>
            <a:spLocks noGrp="1"/>
          </p:cNvSpPr>
          <p:nvPr>
            <p:ph idx="1"/>
          </p:nvPr>
        </p:nvSpPr>
        <p:spPr/>
        <p:txBody>
          <a:bodyPr>
            <a:normAutofit lnSpcReduction="10000"/>
          </a:bodyPr>
          <a:lstStyle/>
          <a:p>
            <a:pPr marL="990600" lvl="1" indent="-533400">
              <a:lnSpc>
                <a:spcPct val="80000"/>
              </a:lnSpc>
              <a:buNone/>
            </a:pPr>
            <a:r>
              <a:rPr lang="en-US" b="1" dirty="0" smtClean="0">
                <a:solidFill>
                  <a:srgbClr val="FF0000"/>
                </a:solidFill>
                <a:latin typeface="Bell MT" pitchFamily="18" charset="0"/>
              </a:rPr>
              <a:t>Adult stem cells from bone marrow and umbilical cords appear to be as flexible as the embryonic type</a:t>
            </a:r>
          </a:p>
          <a:p>
            <a:pPr marL="990600" lvl="1" indent="-533400">
              <a:lnSpc>
                <a:spcPct val="80000"/>
              </a:lnSpc>
              <a:buNone/>
            </a:pPr>
            <a:r>
              <a:rPr lang="en-US" b="1" dirty="0" smtClean="0">
                <a:solidFill>
                  <a:srgbClr val="FF0000"/>
                </a:solidFill>
                <a:latin typeface="Bell MT" pitchFamily="18" charset="0"/>
              </a:rPr>
              <a:t>Somewhat specialized - inducement may be simpler.</a:t>
            </a:r>
          </a:p>
          <a:p>
            <a:pPr marL="990600" lvl="1" indent="-533400">
              <a:lnSpc>
                <a:spcPct val="80000"/>
              </a:lnSpc>
              <a:buNone/>
            </a:pPr>
            <a:r>
              <a:rPr lang="en-US" b="1" dirty="0" smtClean="0">
                <a:solidFill>
                  <a:srgbClr val="FF0000"/>
                </a:solidFill>
                <a:latin typeface="Bell MT" pitchFamily="18" charset="0"/>
              </a:rPr>
              <a:t> Not immunogenic - recipients who receive the products of their own stem cells will not experience immune rejection.</a:t>
            </a:r>
          </a:p>
          <a:p>
            <a:pPr marL="990600" lvl="1" indent="-533400">
              <a:lnSpc>
                <a:spcPct val="80000"/>
              </a:lnSpc>
              <a:buNone/>
            </a:pPr>
            <a:r>
              <a:rPr lang="en-US" b="1" dirty="0" smtClean="0">
                <a:solidFill>
                  <a:srgbClr val="FF0000"/>
                </a:solidFill>
                <a:latin typeface="Bell MT" pitchFamily="18" charset="0"/>
              </a:rPr>
              <a:t> Relative ease of procurement - some adult stem cells are easy to harvest</a:t>
            </a:r>
          </a:p>
          <a:p>
            <a:pPr marL="990600" lvl="1" indent="-533400">
              <a:lnSpc>
                <a:spcPct val="80000"/>
              </a:lnSpc>
              <a:buNone/>
            </a:pPr>
            <a:r>
              <a:rPr lang="en-US" b="1" dirty="0" smtClean="0">
                <a:solidFill>
                  <a:srgbClr val="FF0000"/>
                </a:solidFill>
                <a:latin typeface="Bell MT" pitchFamily="18" charset="0"/>
              </a:rPr>
              <a:t> (skin, muscle, marrow, fat) </a:t>
            </a:r>
          </a:p>
          <a:p>
            <a:pPr marL="990600" lvl="1" indent="-533400">
              <a:lnSpc>
                <a:spcPct val="80000"/>
              </a:lnSpc>
              <a:buNone/>
            </a:pPr>
            <a:r>
              <a:rPr lang="en-US" b="1" dirty="0" smtClean="0">
                <a:solidFill>
                  <a:srgbClr val="FF0000"/>
                </a:solidFill>
                <a:latin typeface="Bell MT" pitchFamily="18" charset="0"/>
              </a:rPr>
              <a:t> Non-</a:t>
            </a:r>
            <a:r>
              <a:rPr lang="en-US" b="1" dirty="0" err="1" smtClean="0">
                <a:solidFill>
                  <a:srgbClr val="FF0000"/>
                </a:solidFill>
                <a:latin typeface="Bell MT" pitchFamily="18" charset="0"/>
              </a:rPr>
              <a:t>tumorigenic</a:t>
            </a:r>
            <a:r>
              <a:rPr lang="en-US" b="1" dirty="0" smtClean="0">
                <a:solidFill>
                  <a:srgbClr val="FF0000"/>
                </a:solidFill>
                <a:latin typeface="Bell MT" pitchFamily="18" charset="0"/>
              </a:rPr>
              <a:t>-tend not to form tumors.</a:t>
            </a:r>
          </a:p>
          <a:p>
            <a:pPr marL="990600" lvl="1" indent="-533400">
              <a:lnSpc>
                <a:spcPct val="80000"/>
              </a:lnSpc>
              <a:buNone/>
            </a:pPr>
            <a:r>
              <a:rPr lang="en-US" b="1" dirty="0" smtClean="0">
                <a:solidFill>
                  <a:srgbClr val="FF0000"/>
                </a:solidFill>
                <a:latin typeface="Bell MT" pitchFamily="18" charset="0"/>
              </a:rPr>
              <a:t> No harm done to the donor</a:t>
            </a:r>
            <a:endParaRPr lang="en-US"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FF00"/>
                </a:solidFill>
                <a:effectLst/>
                <a:latin typeface="Bell MT" pitchFamily="18" charset="0"/>
              </a:rPr>
              <a:t>Disadvantages of Adult stem cells</a:t>
            </a:r>
            <a:endParaRPr lang="en-US" b="1" dirty="0"/>
          </a:p>
        </p:txBody>
      </p:sp>
      <p:sp>
        <p:nvSpPr>
          <p:cNvPr id="3" name="Content Placeholder 2"/>
          <p:cNvSpPr>
            <a:spLocks noGrp="1"/>
          </p:cNvSpPr>
          <p:nvPr>
            <p:ph idx="1"/>
          </p:nvPr>
        </p:nvSpPr>
        <p:spPr/>
        <p:txBody>
          <a:bodyPr/>
          <a:lstStyle/>
          <a:p>
            <a:pPr>
              <a:buNone/>
            </a:pPr>
            <a:r>
              <a:rPr lang="en-US" b="1" dirty="0" smtClean="0">
                <a:solidFill>
                  <a:schemeClr val="accent6">
                    <a:lumMod val="50000"/>
                  </a:schemeClr>
                </a:solidFill>
                <a:latin typeface="Bell MT" pitchFamily="18" charset="0"/>
              </a:rPr>
              <a:t>  Limited quantity -</a:t>
            </a:r>
            <a:r>
              <a:rPr lang="en-US" b="1" dirty="0" smtClean="0">
                <a:latin typeface="Bell MT" pitchFamily="18" charset="0"/>
              </a:rPr>
              <a:t> can sometimes be difficult to obtain in large numbers.</a:t>
            </a:r>
            <a:endParaRPr lang="en-US" b="1" dirty="0">
              <a:latin typeface="Bell MT" pitchFamily="18" charset="0"/>
            </a:endParaRPr>
          </a:p>
          <a:p>
            <a:pPr>
              <a:buNone/>
            </a:pPr>
            <a:r>
              <a:rPr lang="en-US" b="1" dirty="0" smtClean="0">
                <a:solidFill>
                  <a:schemeClr val="accent6">
                    <a:lumMod val="50000"/>
                  </a:schemeClr>
                </a:solidFill>
                <a:latin typeface="Bell MT" pitchFamily="18" charset="0"/>
              </a:rPr>
              <a:t>  Finite -</a:t>
            </a:r>
            <a:r>
              <a:rPr lang="en-US" b="1" dirty="0" smtClean="0">
                <a:latin typeface="Bell MT" pitchFamily="18" charset="0"/>
              </a:rPr>
              <a:t> may not live as long as embryonic stem cells in culture.\</a:t>
            </a:r>
          </a:p>
          <a:p>
            <a:pPr>
              <a:buNone/>
            </a:pPr>
            <a:r>
              <a:rPr lang="en-US" b="1" dirty="0">
                <a:solidFill>
                  <a:schemeClr val="accent6">
                    <a:lumMod val="50000"/>
                  </a:schemeClr>
                </a:solidFill>
                <a:latin typeface="Bell MT" pitchFamily="18" charset="0"/>
              </a:rPr>
              <a:t> </a:t>
            </a:r>
            <a:r>
              <a:rPr lang="en-US" b="1" dirty="0" smtClean="0">
                <a:solidFill>
                  <a:schemeClr val="accent6">
                    <a:lumMod val="50000"/>
                  </a:schemeClr>
                </a:solidFill>
                <a:latin typeface="Bell MT" pitchFamily="18" charset="0"/>
              </a:rPr>
              <a:t> Less flexible -</a:t>
            </a:r>
            <a:r>
              <a:rPr lang="en-US" b="1" dirty="0" smtClean="0">
                <a:latin typeface="Bell MT" pitchFamily="18" charset="0"/>
              </a:rPr>
              <a:t> may be more difficult to reprogram to form other tissue types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Best features of ESC</a:t>
            </a:r>
            <a:endParaRPr lang="en-US" b="1" dirty="0">
              <a:solidFill>
                <a:srgbClr val="00B0F0"/>
              </a:solidFill>
            </a:endParaRPr>
          </a:p>
        </p:txBody>
      </p:sp>
      <p:sp>
        <p:nvSpPr>
          <p:cNvPr id="3" name="Content Placeholder 2"/>
          <p:cNvSpPr>
            <a:spLocks noGrp="1"/>
          </p:cNvSpPr>
          <p:nvPr>
            <p:ph idx="1"/>
          </p:nvPr>
        </p:nvSpPr>
        <p:spPr/>
        <p:txBody>
          <a:bodyPr/>
          <a:lstStyle/>
          <a:p>
            <a:r>
              <a:rPr lang="en-US" b="1" dirty="0" smtClean="0">
                <a:latin typeface="Bell MT" pitchFamily="18" charset="0"/>
              </a:rPr>
              <a:t>Embryonic stem cells are easier to identify, isolate and harvest.</a:t>
            </a:r>
          </a:p>
          <a:p>
            <a:r>
              <a:rPr lang="en-US" b="1" dirty="0" smtClean="0">
                <a:latin typeface="Bell MT" pitchFamily="18" charset="0"/>
              </a:rPr>
              <a:t>There are more of them.</a:t>
            </a:r>
          </a:p>
          <a:p>
            <a:r>
              <a:rPr lang="en-US" b="1" dirty="0" smtClean="0">
                <a:latin typeface="Bell MT" pitchFamily="18" charset="0"/>
              </a:rPr>
              <a:t>They grow more quickly and easily in the lab than adult stem cells.</a:t>
            </a:r>
          </a:p>
          <a:p>
            <a:r>
              <a:rPr lang="en-US" b="1" dirty="0" smtClean="0">
                <a:latin typeface="Bell MT" pitchFamily="18" charset="0"/>
              </a:rPr>
              <a:t>They can be more easily manipulated (they are more plastic)</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normAutofit fontScale="90000"/>
          </a:bodyPr>
          <a:lstStyle/>
          <a:p>
            <a:r>
              <a:rPr lang="en-US" b="1" dirty="0">
                <a:solidFill>
                  <a:schemeClr val="hlink"/>
                </a:solidFill>
                <a:latin typeface="Bell MT" pitchFamily="18" charset="0"/>
              </a:rPr>
              <a:t>Differentiation</a:t>
            </a:r>
            <a:br>
              <a:rPr lang="en-US" b="1" dirty="0">
                <a:solidFill>
                  <a:schemeClr val="hlink"/>
                </a:solidFill>
                <a:latin typeface="Bell MT" pitchFamily="18" charset="0"/>
              </a:rPr>
            </a:br>
            <a:r>
              <a:rPr lang="en-US" b="1" dirty="0">
                <a:solidFill>
                  <a:schemeClr val="hlink"/>
                </a:solidFill>
                <a:latin typeface="Bell MT" pitchFamily="18" charset="0"/>
              </a:rPr>
              <a:t> pathways of adult stem cells</a:t>
            </a:r>
          </a:p>
        </p:txBody>
      </p:sp>
      <p:sp>
        <p:nvSpPr>
          <p:cNvPr id="425987" name="Rectangle 3"/>
          <p:cNvSpPr>
            <a:spLocks noGrp="1" noChangeArrowheads="1"/>
          </p:cNvSpPr>
          <p:nvPr>
            <p:ph type="body" idx="1"/>
          </p:nvPr>
        </p:nvSpPr>
        <p:spPr>
          <a:xfrm>
            <a:off x="914400" y="1905000"/>
            <a:ext cx="7924800" cy="4572000"/>
          </a:xfrm>
        </p:spPr>
        <p:txBody>
          <a:bodyPr>
            <a:normAutofit/>
          </a:bodyPr>
          <a:lstStyle/>
          <a:p>
            <a:pPr>
              <a:lnSpc>
                <a:spcPct val="80000"/>
              </a:lnSpc>
              <a:buNone/>
            </a:pPr>
            <a:r>
              <a:rPr lang="en-US" sz="2400" b="1" dirty="0">
                <a:solidFill>
                  <a:schemeClr val="accent3"/>
                </a:solidFill>
                <a:latin typeface="Bell MT" pitchFamily="18" charset="0"/>
              </a:rPr>
              <a:t>Neural stem cells </a:t>
            </a:r>
            <a:r>
              <a:rPr lang="en-US" sz="2400" b="1" dirty="0">
                <a:latin typeface="Bell MT" pitchFamily="18" charset="0"/>
              </a:rPr>
              <a:t>in the brain give rise to its three major cell types: nerve cells (neurons) and two categories of non-neuronal cells — </a:t>
            </a:r>
            <a:r>
              <a:rPr lang="en-US" sz="2400" b="1" dirty="0" err="1">
                <a:latin typeface="Bell MT" pitchFamily="18" charset="0"/>
              </a:rPr>
              <a:t>astrocytes</a:t>
            </a:r>
            <a:r>
              <a:rPr lang="en-US" sz="2400" b="1" dirty="0">
                <a:latin typeface="Bell MT" pitchFamily="18" charset="0"/>
              </a:rPr>
              <a:t> and </a:t>
            </a:r>
            <a:r>
              <a:rPr lang="en-US" sz="2400" b="1" dirty="0" err="1">
                <a:latin typeface="Bell MT" pitchFamily="18" charset="0"/>
              </a:rPr>
              <a:t>oligodendrocytes</a:t>
            </a:r>
            <a:r>
              <a:rPr lang="en-US" sz="2400" b="1" dirty="0">
                <a:latin typeface="Bell MT" pitchFamily="18" charset="0"/>
              </a:rPr>
              <a:t>. </a:t>
            </a:r>
          </a:p>
          <a:p>
            <a:pPr>
              <a:lnSpc>
                <a:spcPct val="80000"/>
              </a:lnSpc>
              <a:buNone/>
            </a:pPr>
            <a:r>
              <a:rPr lang="en-US" sz="2400" b="1" dirty="0">
                <a:solidFill>
                  <a:schemeClr val="accent3"/>
                </a:solidFill>
                <a:latin typeface="Bell MT" pitchFamily="18" charset="0"/>
              </a:rPr>
              <a:t>Epithelial stem cells </a:t>
            </a:r>
            <a:r>
              <a:rPr lang="en-US" sz="2400" b="1" dirty="0">
                <a:latin typeface="Bell MT" pitchFamily="18" charset="0"/>
              </a:rPr>
              <a:t>in the lining of the digestive tract occur in deep crypts and give rise to several cell types: absorptive cells, goblet cells, </a:t>
            </a:r>
            <a:r>
              <a:rPr lang="en-US" sz="2400" b="1" dirty="0" err="1">
                <a:latin typeface="Bell MT" pitchFamily="18" charset="0"/>
              </a:rPr>
              <a:t>Paneth</a:t>
            </a:r>
            <a:r>
              <a:rPr lang="en-US" sz="2400" b="1" dirty="0">
                <a:latin typeface="Bell MT" pitchFamily="18" charset="0"/>
              </a:rPr>
              <a:t> cells, and </a:t>
            </a:r>
            <a:r>
              <a:rPr lang="en-US" sz="2400" b="1" dirty="0" err="1">
                <a:latin typeface="Bell MT" pitchFamily="18" charset="0"/>
              </a:rPr>
              <a:t>enteroendocrine</a:t>
            </a:r>
            <a:r>
              <a:rPr lang="en-US" sz="2400" b="1" dirty="0">
                <a:latin typeface="Bell MT" pitchFamily="18" charset="0"/>
              </a:rPr>
              <a:t> cells. </a:t>
            </a:r>
          </a:p>
          <a:p>
            <a:pPr>
              <a:lnSpc>
                <a:spcPct val="80000"/>
              </a:lnSpc>
              <a:buNone/>
            </a:pPr>
            <a:r>
              <a:rPr lang="en-US" sz="2400" b="1" dirty="0">
                <a:solidFill>
                  <a:schemeClr val="accent3"/>
                </a:solidFill>
                <a:latin typeface="Bell MT" pitchFamily="18" charset="0"/>
              </a:rPr>
              <a:t>Skin stem cells </a:t>
            </a:r>
            <a:r>
              <a:rPr lang="en-US" sz="2400" b="1" dirty="0">
                <a:latin typeface="Bell MT" pitchFamily="18" charset="0"/>
              </a:rPr>
              <a:t>occur in the basal layer of the epidermis and at the base of hair follicles.</a:t>
            </a:r>
          </a:p>
          <a:p>
            <a:pPr>
              <a:lnSpc>
                <a:spcPct val="80000"/>
              </a:lnSpc>
              <a:buNone/>
            </a:pPr>
            <a:r>
              <a:rPr lang="en-US" sz="2400" b="1" dirty="0" smtClean="0">
                <a:solidFill>
                  <a:schemeClr val="accent3"/>
                </a:solidFill>
                <a:latin typeface="Bell MT" pitchFamily="18" charset="0"/>
              </a:rPr>
              <a:t>The </a:t>
            </a:r>
            <a:r>
              <a:rPr lang="en-US" sz="2400" b="1" dirty="0">
                <a:solidFill>
                  <a:schemeClr val="accent3"/>
                </a:solidFill>
                <a:latin typeface="Bell MT" pitchFamily="18" charset="0"/>
              </a:rPr>
              <a:t>epidermal stem cells </a:t>
            </a:r>
            <a:r>
              <a:rPr lang="en-US" sz="2400" b="1" dirty="0">
                <a:latin typeface="Bell MT" pitchFamily="18" charset="0"/>
              </a:rPr>
              <a:t>give rise to </a:t>
            </a:r>
            <a:r>
              <a:rPr lang="en-US" sz="2400" b="1" dirty="0" err="1">
                <a:latin typeface="Bell MT" pitchFamily="18" charset="0"/>
              </a:rPr>
              <a:t>keratinocytes</a:t>
            </a:r>
            <a:r>
              <a:rPr lang="en-US" sz="2400" b="1" dirty="0">
                <a:latin typeface="Bell MT" pitchFamily="18" charset="0"/>
              </a:rPr>
              <a:t>, which migrate to the surface of the skin and form a protective </a:t>
            </a:r>
            <a:r>
              <a:rPr lang="en-US" sz="2400" b="1" dirty="0" smtClean="0">
                <a:latin typeface="Bell MT" pitchFamily="18" charset="0"/>
              </a:rPr>
              <a:t>layer.</a:t>
            </a:r>
          </a:p>
          <a:p>
            <a:pPr>
              <a:lnSpc>
                <a:spcPct val="80000"/>
              </a:lnSpc>
              <a:buNone/>
            </a:pPr>
            <a:r>
              <a:rPr lang="en-US" sz="2400" b="1" dirty="0" smtClean="0">
                <a:solidFill>
                  <a:schemeClr val="accent3"/>
                </a:solidFill>
                <a:latin typeface="Bell MT" pitchFamily="18" charset="0"/>
              </a:rPr>
              <a:t>The </a:t>
            </a:r>
            <a:r>
              <a:rPr lang="en-US" sz="2400" b="1" dirty="0">
                <a:solidFill>
                  <a:schemeClr val="accent3"/>
                </a:solidFill>
                <a:latin typeface="Bell MT" pitchFamily="18" charset="0"/>
              </a:rPr>
              <a:t>follicular stem cells </a:t>
            </a:r>
            <a:r>
              <a:rPr lang="en-US" sz="2400" b="1" dirty="0">
                <a:latin typeface="Bell MT" pitchFamily="18" charset="0"/>
              </a:rPr>
              <a:t>can give rise to both the hair follicle and to the epidermis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a:xfrm>
            <a:off x="457200" y="274638"/>
            <a:ext cx="8229600" cy="1327150"/>
          </a:xfrm>
        </p:spPr>
        <p:txBody>
          <a:bodyPr/>
          <a:lstStyle/>
          <a:p>
            <a:r>
              <a:rPr lang="en-US" sz="4000" b="1" u="sng" dirty="0">
                <a:solidFill>
                  <a:srgbClr val="00FF00"/>
                </a:solidFill>
              </a:rPr>
              <a:t>Human embryonic</a:t>
            </a:r>
            <a:r>
              <a:rPr lang="en-US" sz="4000" b="1" dirty="0">
                <a:solidFill>
                  <a:srgbClr val="00FF00"/>
                </a:solidFill>
              </a:rPr>
              <a:t> and </a:t>
            </a:r>
            <a:r>
              <a:rPr lang="en-US" sz="4000" b="1" u="sng" dirty="0">
                <a:solidFill>
                  <a:srgbClr val="00FF00"/>
                </a:solidFill>
              </a:rPr>
              <a:t>adult stem cells</a:t>
            </a:r>
          </a:p>
        </p:txBody>
      </p:sp>
      <p:sp>
        <p:nvSpPr>
          <p:cNvPr id="375811" name="Rectangle 3"/>
          <p:cNvSpPr>
            <a:spLocks noGrp="1" noChangeArrowheads="1"/>
          </p:cNvSpPr>
          <p:nvPr>
            <p:ph type="body" idx="1"/>
          </p:nvPr>
        </p:nvSpPr>
        <p:spPr>
          <a:xfrm>
            <a:off x="457200" y="1600200"/>
            <a:ext cx="8686800" cy="5257800"/>
          </a:xfrm>
        </p:spPr>
        <p:txBody>
          <a:bodyPr/>
          <a:lstStyle/>
          <a:p>
            <a:pPr>
              <a:buClr>
                <a:schemeClr val="tx1"/>
              </a:buClr>
              <a:buNone/>
            </a:pPr>
            <a:r>
              <a:rPr lang="en-US" sz="2800" b="1" dirty="0">
                <a:solidFill>
                  <a:schemeClr val="accent6">
                    <a:lumMod val="75000"/>
                  </a:schemeClr>
                </a:solidFill>
                <a:latin typeface="Lucida Fax" pitchFamily="18" charset="0"/>
              </a:rPr>
              <a:t>A potential advantage of using stem cells from an adult is that the patient's own cells could be expanded in culture and then reintroduced into the patient.</a:t>
            </a:r>
          </a:p>
          <a:p>
            <a:pPr>
              <a:buClr>
                <a:schemeClr val="tx1"/>
              </a:buClr>
              <a:buNone/>
            </a:pPr>
            <a:r>
              <a:rPr lang="en-US" sz="2800" b="1" dirty="0">
                <a:solidFill>
                  <a:schemeClr val="accent6">
                    <a:lumMod val="75000"/>
                  </a:schemeClr>
                </a:solidFill>
                <a:latin typeface="Lucida Fax" pitchFamily="18" charset="0"/>
              </a:rPr>
              <a:t> The use of the patient's own adult stem cells would mean that the cells would not be rejected by the immune system. </a:t>
            </a:r>
          </a:p>
          <a:p>
            <a:pPr>
              <a:buClr>
                <a:schemeClr val="tx1"/>
              </a:buClr>
              <a:buNone/>
            </a:pPr>
            <a:r>
              <a:rPr lang="en-US" sz="2800" b="1" dirty="0">
                <a:solidFill>
                  <a:schemeClr val="accent6">
                    <a:lumMod val="75000"/>
                  </a:schemeClr>
                </a:solidFill>
                <a:latin typeface="Lucida Fax" pitchFamily="18" charset="0"/>
              </a:rPr>
              <a:t>Embryonic stem cells from a donor introduced into a patient could cause transplant rejection.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b="1" u="sng" dirty="0">
                <a:solidFill>
                  <a:schemeClr val="accent6">
                    <a:lumMod val="75000"/>
                  </a:schemeClr>
                </a:solidFill>
                <a:effectLst/>
                <a:latin typeface="Bell MT" pitchFamily="18" charset="0"/>
              </a:rPr>
              <a:t>Umbilical cord stem cells</a:t>
            </a:r>
          </a:p>
        </p:txBody>
      </p:sp>
      <p:sp>
        <p:nvSpPr>
          <p:cNvPr id="420867" name="Rectangle 3"/>
          <p:cNvSpPr>
            <a:spLocks noGrp="1" noChangeArrowheads="1"/>
          </p:cNvSpPr>
          <p:nvPr>
            <p:ph type="body" idx="1"/>
          </p:nvPr>
        </p:nvSpPr>
        <p:spPr>
          <a:xfrm>
            <a:off x="914400" y="1524000"/>
            <a:ext cx="8229600" cy="4724400"/>
          </a:xfrm>
        </p:spPr>
        <p:txBody>
          <a:bodyPr/>
          <a:lstStyle/>
          <a:p>
            <a:pPr>
              <a:buClr>
                <a:schemeClr val="tx1"/>
              </a:buClr>
              <a:buNone/>
            </a:pPr>
            <a:r>
              <a:rPr lang="en-US" b="1" dirty="0" smtClean="0">
                <a:solidFill>
                  <a:srgbClr val="00B0F0"/>
                </a:solidFill>
              </a:rPr>
              <a:t>Blood from the placenta and umbilical cord that are left over after birth is a rich source of hematopoietic stem cells. </a:t>
            </a:r>
          </a:p>
          <a:p>
            <a:pPr>
              <a:buClr>
                <a:schemeClr val="tx1"/>
              </a:buClr>
              <a:buNone/>
            </a:pPr>
            <a:r>
              <a:rPr lang="en-US" b="1" dirty="0" smtClean="0">
                <a:solidFill>
                  <a:srgbClr val="00B0F0"/>
                </a:solidFill>
              </a:rPr>
              <a:t> These umbilical cord stem cells have been shown to be able to differentiate into bone cells and neurons, as well as the cells lining the inside of blood vessels.</a:t>
            </a:r>
          </a:p>
          <a:p>
            <a:pPr>
              <a:buClr>
                <a:schemeClr val="tx1"/>
              </a:buClr>
              <a:buFont typeface="Wingdings" pitchFamily="2" charset="2"/>
              <a:buBlip>
                <a:blip r:embed="rId3"/>
              </a:buBlip>
            </a:pPr>
            <a:endParaRPr lang="en-US" b="1" dirty="0">
              <a:latin typeface="Bell MT"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normAutofit fontScale="90000"/>
          </a:bodyPr>
          <a:lstStyle/>
          <a:p>
            <a:r>
              <a:rPr lang="en-US" b="1" u="sng" dirty="0" smtClean="0">
                <a:solidFill>
                  <a:srgbClr val="00B0F0"/>
                </a:solidFill>
                <a:latin typeface="Bell MT" pitchFamily="18" charset="0"/>
              </a:rPr>
              <a:t>IMPORTANCE OF </a:t>
            </a:r>
            <a:br>
              <a:rPr lang="en-US" b="1" u="sng" dirty="0" smtClean="0">
                <a:solidFill>
                  <a:srgbClr val="00B0F0"/>
                </a:solidFill>
                <a:latin typeface="Bell MT" pitchFamily="18" charset="0"/>
              </a:rPr>
            </a:br>
            <a:r>
              <a:rPr lang="en-US" b="1" u="sng" dirty="0" smtClean="0">
                <a:solidFill>
                  <a:srgbClr val="00B0F0"/>
                </a:solidFill>
                <a:latin typeface="Bell MT" pitchFamily="18" charset="0"/>
              </a:rPr>
              <a:t>CORD BLOOD STEM CELLS</a:t>
            </a:r>
            <a:endParaRPr lang="en-US" b="1" u="sng" dirty="0">
              <a:solidFill>
                <a:srgbClr val="00B0F0"/>
              </a:solidFill>
              <a:latin typeface="Bell MT" pitchFamily="18" charset="0"/>
            </a:endParaRPr>
          </a:p>
        </p:txBody>
      </p:sp>
      <p:sp>
        <p:nvSpPr>
          <p:cNvPr id="436227" name="Rectangle 3"/>
          <p:cNvSpPr>
            <a:spLocks noGrp="1" noChangeArrowheads="1"/>
          </p:cNvSpPr>
          <p:nvPr>
            <p:ph type="body" idx="1"/>
          </p:nvPr>
        </p:nvSpPr>
        <p:spPr>
          <a:xfrm>
            <a:off x="1066800" y="1981200"/>
            <a:ext cx="8077200" cy="4495800"/>
          </a:xfrm>
        </p:spPr>
        <p:txBody>
          <a:bodyPr/>
          <a:lstStyle/>
          <a:p>
            <a:pPr>
              <a:lnSpc>
                <a:spcPct val="90000"/>
              </a:lnSpc>
              <a:buClr>
                <a:schemeClr val="accent2"/>
              </a:buClr>
              <a:buNone/>
            </a:pPr>
            <a:r>
              <a:rPr lang="en-US" b="1" dirty="0">
                <a:solidFill>
                  <a:schemeClr val="hlink"/>
                </a:solidFill>
                <a:latin typeface="Bell MT" pitchFamily="18" charset="0"/>
              </a:rPr>
              <a:t>Cord blood stem cells have been used to treat 70 different diseases, including leukemia, lymphoma, and inherited diseases (of red blood cells, the immune system, and certain metabolic abnormalities). </a:t>
            </a:r>
          </a:p>
          <a:p>
            <a:pPr>
              <a:lnSpc>
                <a:spcPct val="90000"/>
              </a:lnSpc>
              <a:buClr>
                <a:schemeClr val="accent2"/>
              </a:buClr>
              <a:buNone/>
            </a:pPr>
            <a:r>
              <a:rPr lang="en-US" b="1" dirty="0">
                <a:solidFill>
                  <a:schemeClr val="hlink"/>
                </a:solidFill>
                <a:latin typeface="Bell MT" pitchFamily="18" charset="0"/>
              </a:rPr>
              <a:t>Cord blood collection is a safe, simple procedure that poses no risk to the mother or newborn baby.</a:t>
            </a:r>
          </a:p>
          <a:p>
            <a:pPr>
              <a:lnSpc>
                <a:spcPct val="90000"/>
              </a:lnSpc>
              <a:buClr>
                <a:schemeClr val="accent2"/>
              </a:buClr>
              <a:buFont typeface="Wingdings" pitchFamily="2" charset="2"/>
              <a:buBlip>
                <a:blip r:embed="rId3"/>
              </a:buBlip>
            </a:pPr>
            <a:endParaRPr lang="en-US" b="1" dirty="0">
              <a:solidFill>
                <a:schemeClr val="hlink"/>
              </a:solidFill>
              <a:latin typeface="Bell MT"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066800" y="304800"/>
            <a:ext cx="8077200" cy="1431925"/>
          </a:xfrm>
        </p:spPr>
        <p:txBody>
          <a:bodyPr/>
          <a:lstStyle/>
          <a:p>
            <a:r>
              <a:rPr lang="en-US" sz="4000" b="1" dirty="0" smtClean="0">
                <a:solidFill>
                  <a:srgbClr val="FF9933"/>
                </a:solidFill>
                <a:latin typeface="Bell MT" pitchFamily="18" charset="0"/>
              </a:rPr>
              <a:t>POTENTIAL SOURCES OF STEM CELLS ARE:</a:t>
            </a:r>
            <a:endParaRPr lang="en-US" sz="4000" b="1" dirty="0">
              <a:solidFill>
                <a:srgbClr val="FF9933"/>
              </a:solidFill>
              <a:latin typeface="Bell MT" pitchFamily="18" charset="0"/>
            </a:endParaRPr>
          </a:p>
        </p:txBody>
      </p:sp>
      <p:sp>
        <p:nvSpPr>
          <p:cNvPr id="107523" name="Rectangle 3"/>
          <p:cNvSpPr>
            <a:spLocks noGrp="1" noChangeArrowheads="1"/>
          </p:cNvSpPr>
          <p:nvPr>
            <p:ph type="body" idx="1"/>
          </p:nvPr>
        </p:nvSpPr>
        <p:spPr>
          <a:xfrm>
            <a:off x="457200" y="1219200"/>
            <a:ext cx="8229600" cy="5410200"/>
          </a:xfrm>
        </p:spPr>
        <p:txBody>
          <a:bodyPr/>
          <a:lstStyle/>
          <a:p>
            <a:pPr>
              <a:lnSpc>
                <a:spcPct val="80000"/>
              </a:lnSpc>
            </a:pPr>
            <a:endParaRPr lang="en-US" sz="1800" dirty="0" smtClean="0">
              <a:latin typeface="Bell MT" pitchFamily="18" charset="0"/>
            </a:endParaRPr>
          </a:p>
          <a:p>
            <a:pPr>
              <a:lnSpc>
                <a:spcPct val="80000"/>
              </a:lnSpc>
              <a:buNone/>
            </a:pPr>
            <a:endParaRPr lang="en-US" sz="1800" dirty="0">
              <a:latin typeface="Bell MT" pitchFamily="18" charset="0"/>
            </a:endParaRPr>
          </a:p>
          <a:p>
            <a:pPr>
              <a:lnSpc>
                <a:spcPct val="80000"/>
              </a:lnSpc>
              <a:buClr>
                <a:schemeClr val="tx1"/>
              </a:buClr>
              <a:buNone/>
            </a:pPr>
            <a:r>
              <a:rPr lang="en-US" sz="2400" b="1" dirty="0" smtClean="0">
                <a:latin typeface="Bell MT" pitchFamily="18" charset="0"/>
              </a:rPr>
              <a:t>Fetal </a:t>
            </a:r>
            <a:r>
              <a:rPr lang="en-US" sz="2400" b="1" dirty="0">
                <a:latin typeface="Bell MT" pitchFamily="18" charset="0"/>
              </a:rPr>
              <a:t>tissue that becomes available after an abortion </a:t>
            </a:r>
          </a:p>
          <a:p>
            <a:pPr>
              <a:lnSpc>
                <a:spcPct val="80000"/>
              </a:lnSpc>
              <a:buClr>
                <a:schemeClr val="tx1"/>
              </a:buClr>
              <a:buNone/>
            </a:pPr>
            <a:r>
              <a:rPr lang="en-US" sz="2400" b="1" dirty="0" smtClean="0">
                <a:latin typeface="Bell MT" pitchFamily="18" charset="0"/>
              </a:rPr>
              <a:t>Excess </a:t>
            </a:r>
            <a:r>
              <a:rPr lang="en-US" sz="2400" b="1" dirty="0">
                <a:latin typeface="Bell MT" pitchFamily="18" charset="0"/>
              </a:rPr>
              <a:t>embryos from assisted reproductive technologies such as commonly used in fertility clinics </a:t>
            </a:r>
          </a:p>
          <a:p>
            <a:pPr>
              <a:lnSpc>
                <a:spcPct val="80000"/>
              </a:lnSpc>
              <a:buClr>
                <a:schemeClr val="tx1"/>
              </a:buClr>
              <a:buNone/>
            </a:pPr>
            <a:r>
              <a:rPr lang="en-US" sz="2400" b="1" dirty="0" smtClean="0">
                <a:latin typeface="Bell MT" pitchFamily="18" charset="0"/>
              </a:rPr>
              <a:t>Embryos </a:t>
            </a:r>
            <a:r>
              <a:rPr lang="en-US" sz="2400" b="1" dirty="0">
                <a:latin typeface="Bell MT" pitchFamily="18" charset="0"/>
              </a:rPr>
              <a:t>created through in vitro fertilization specifically for research purpose, and </a:t>
            </a:r>
          </a:p>
          <a:p>
            <a:pPr>
              <a:lnSpc>
                <a:spcPct val="80000"/>
              </a:lnSpc>
              <a:buClr>
                <a:schemeClr val="tx1"/>
              </a:buClr>
              <a:buNone/>
            </a:pPr>
            <a:r>
              <a:rPr lang="en-US" sz="2400" b="1" dirty="0" smtClean="0">
                <a:latin typeface="Bell MT" pitchFamily="18" charset="0"/>
              </a:rPr>
              <a:t>Embryos </a:t>
            </a:r>
            <a:r>
              <a:rPr lang="en-US" sz="2400" b="1" dirty="0">
                <a:latin typeface="Bell MT" pitchFamily="18" charset="0"/>
              </a:rPr>
              <a:t>created asexually as a result of the transfer of a human somatic cell nucleus to an egg with its own nucleus removed.</a:t>
            </a:r>
          </a:p>
          <a:p>
            <a:pPr>
              <a:lnSpc>
                <a:spcPct val="80000"/>
              </a:lnSpc>
              <a:buClr>
                <a:schemeClr val="tx1"/>
              </a:buClr>
              <a:buNone/>
            </a:pPr>
            <a:r>
              <a:rPr lang="en-US" sz="2400" b="1" dirty="0">
                <a:latin typeface="Bell MT" pitchFamily="18" charset="0"/>
              </a:rPr>
              <a:t>Other sources of stem cells are those from umbilical cord blood, and bone marrow.</a:t>
            </a:r>
          </a:p>
          <a:p>
            <a:pPr>
              <a:lnSpc>
                <a:spcPct val="80000"/>
              </a:lnSpc>
              <a:buClr>
                <a:schemeClr val="tx1"/>
              </a:buClr>
              <a:buNone/>
            </a:pPr>
            <a:r>
              <a:rPr lang="en-US" sz="2400" b="1" dirty="0">
                <a:latin typeface="Bell MT" pitchFamily="18" charset="0"/>
              </a:rPr>
              <a:t> In addition, neural stem cells, </a:t>
            </a:r>
            <a:r>
              <a:rPr lang="en-US" sz="2400" b="1" dirty="0" err="1">
                <a:latin typeface="Bell MT" pitchFamily="18" charset="0"/>
              </a:rPr>
              <a:t>haematopoetic</a:t>
            </a:r>
            <a:r>
              <a:rPr lang="en-US" sz="2400" b="1" dirty="0">
                <a:latin typeface="Bell MT" pitchFamily="18" charset="0"/>
              </a:rPr>
              <a:t> stem cells and </a:t>
            </a:r>
            <a:r>
              <a:rPr lang="en-US" sz="2400" b="1" dirty="0" err="1">
                <a:latin typeface="Bell MT" pitchFamily="18" charset="0"/>
              </a:rPr>
              <a:t>mesenchymal</a:t>
            </a:r>
            <a:r>
              <a:rPr lang="en-US" sz="2400" b="1" dirty="0">
                <a:latin typeface="Bell MT" pitchFamily="18" charset="0"/>
              </a:rPr>
              <a:t> stem cells can be harvested from fetal blood and fetal tissue.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2" descr="Deriving embryonic stem cells"/>
          <p:cNvPicPr>
            <a:picLocks noChangeAspect="1" noChangeArrowheads="1"/>
          </p:cNvPicPr>
          <p:nvPr/>
        </p:nvPicPr>
        <p:blipFill>
          <a:blip r:embed="rId3"/>
          <a:srcRect/>
          <a:stretch>
            <a:fillRect/>
          </a:stretch>
        </p:blipFill>
        <p:spPr bwMode="auto">
          <a:xfrm>
            <a:off x="1676400" y="838200"/>
            <a:ext cx="6934200" cy="5029200"/>
          </a:xfrm>
          <a:prstGeom prst="rect">
            <a:avLst/>
          </a:prstGeom>
          <a:noFill/>
          <a:ln w="57150">
            <a:solidFill>
              <a:schemeClr val="accent1"/>
            </a:solidFill>
            <a:miter lim="800000"/>
            <a:headEnd/>
            <a:tailEnd/>
          </a:ln>
          <a:effectLst>
            <a:prstShdw prst="shdw13" dist="53882" dir="13500000">
              <a:srgbClr val="808080">
                <a:alpha val="50000"/>
              </a:srgbClr>
            </a:prstShdw>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1066800" y="304800"/>
            <a:ext cx="8077200" cy="1431925"/>
          </a:xfrm>
        </p:spPr>
        <p:txBody>
          <a:bodyPr>
            <a:normAutofit fontScale="90000"/>
          </a:bodyPr>
          <a:lstStyle/>
          <a:p>
            <a:r>
              <a:rPr lang="en-US" b="0" dirty="0">
                <a:solidFill>
                  <a:srgbClr val="000099"/>
                </a:solidFill>
                <a:latin typeface="Bell MT" pitchFamily="18" charset="0"/>
              </a:rPr>
              <a:t/>
            </a:r>
            <a:br>
              <a:rPr lang="en-US" b="0" dirty="0">
                <a:solidFill>
                  <a:srgbClr val="000099"/>
                </a:solidFill>
                <a:latin typeface="Bell MT" pitchFamily="18" charset="0"/>
              </a:rPr>
            </a:br>
            <a:r>
              <a:rPr lang="en-US" b="1" dirty="0">
                <a:solidFill>
                  <a:srgbClr val="FF0000"/>
                </a:solidFill>
                <a:latin typeface="Bell MT" pitchFamily="18" charset="0"/>
              </a:rPr>
              <a:t>Is Stem Cell Research Ethical?</a:t>
            </a:r>
            <a:br>
              <a:rPr lang="en-US" b="1" dirty="0">
                <a:solidFill>
                  <a:srgbClr val="FF0000"/>
                </a:solidFill>
                <a:latin typeface="Bell MT" pitchFamily="18" charset="0"/>
              </a:rPr>
            </a:br>
            <a:endParaRPr lang="en-US" b="1" dirty="0">
              <a:solidFill>
                <a:srgbClr val="FF0000"/>
              </a:solidFill>
              <a:latin typeface="Bell MT" pitchFamily="18" charset="0"/>
            </a:endParaRPr>
          </a:p>
        </p:txBody>
      </p:sp>
      <p:sp>
        <p:nvSpPr>
          <p:cNvPr id="276483" name="Rectangle 3"/>
          <p:cNvSpPr>
            <a:spLocks noGrp="1" noChangeArrowheads="1"/>
          </p:cNvSpPr>
          <p:nvPr>
            <p:ph type="body" idx="1"/>
          </p:nvPr>
        </p:nvSpPr>
        <p:spPr>
          <a:xfrm>
            <a:off x="381000" y="1524000"/>
            <a:ext cx="8763000" cy="5059363"/>
          </a:xfrm>
        </p:spPr>
        <p:txBody>
          <a:bodyPr/>
          <a:lstStyle/>
          <a:p>
            <a:pPr>
              <a:lnSpc>
                <a:spcPct val="80000"/>
              </a:lnSpc>
              <a:buFont typeface="Wingdings" pitchFamily="2" charset="2"/>
              <a:buNone/>
            </a:pPr>
            <a:r>
              <a:rPr lang="en-US" sz="2400" b="1" dirty="0" smtClean="0">
                <a:solidFill>
                  <a:srgbClr val="00B0F0"/>
                </a:solidFill>
                <a:latin typeface="Bell MT" pitchFamily="18" charset="0"/>
              </a:rPr>
              <a:t> </a:t>
            </a:r>
            <a:r>
              <a:rPr lang="en-US" sz="2400" b="1" dirty="0">
                <a:solidFill>
                  <a:schemeClr val="accent5">
                    <a:lumMod val="75000"/>
                  </a:schemeClr>
                </a:solidFill>
                <a:latin typeface="Bell MT" pitchFamily="18" charset="0"/>
              </a:rPr>
              <a:t>Embryonic Stem Cells </a:t>
            </a:r>
            <a:r>
              <a:rPr lang="en-US" sz="2400" b="1" dirty="0">
                <a:solidFill>
                  <a:srgbClr val="00B0F0"/>
                </a:solidFill>
                <a:latin typeface="Bell MT" pitchFamily="18" charset="0"/>
              </a:rPr>
              <a:t>- always morally objectionable, because the human embryo must be destroyed in order to harvest its stem </a:t>
            </a:r>
            <a:r>
              <a:rPr lang="en-US" sz="2400" b="1" dirty="0" smtClean="0">
                <a:solidFill>
                  <a:srgbClr val="00B0F0"/>
                </a:solidFill>
                <a:latin typeface="Bell MT" pitchFamily="18" charset="0"/>
              </a:rPr>
              <a:t>cells.</a:t>
            </a:r>
          </a:p>
          <a:p>
            <a:pPr>
              <a:lnSpc>
                <a:spcPct val="80000"/>
              </a:lnSpc>
              <a:buFont typeface="Wingdings" pitchFamily="2" charset="2"/>
              <a:buNone/>
            </a:pPr>
            <a:r>
              <a:rPr lang="en-US" sz="2400" b="1" dirty="0" smtClean="0">
                <a:solidFill>
                  <a:schemeClr val="accent5">
                    <a:lumMod val="75000"/>
                  </a:schemeClr>
                </a:solidFill>
                <a:latin typeface="Bell MT" pitchFamily="18" charset="0"/>
              </a:rPr>
              <a:t>Embryonic </a:t>
            </a:r>
            <a:r>
              <a:rPr lang="en-US" sz="2400" b="1" dirty="0">
                <a:solidFill>
                  <a:schemeClr val="accent5">
                    <a:lumMod val="75000"/>
                  </a:schemeClr>
                </a:solidFill>
                <a:latin typeface="Bell MT" pitchFamily="18" charset="0"/>
              </a:rPr>
              <a:t>Germ Cells </a:t>
            </a:r>
            <a:r>
              <a:rPr lang="en-US" sz="2400" b="1" dirty="0">
                <a:solidFill>
                  <a:srgbClr val="00B0F0"/>
                </a:solidFill>
                <a:latin typeface="Bell MT" pitchFamily="18" charset="0"/>
              </a:rPr>
              <a:t>- morally objectionable when utilizing fetal tissue derived from elective abortions, but morally acceptable when utilizing material from spontaneous abortions (miscarriages) if the parents give informed </a:t>
            </a:r>
            <a:r>
              <a:rPr lang="en-US" sz="2400" b="1" dirty="0" smtClean="0">
                <a:solidFill>
                  <a:srgbClr val="00B0F0"/>
                </a:solidFill>
                <a:latin typeface="Bell MT" pitchFamily="18" charset="0"/>
              </a:rPr>
              <a:t>consent.</a:t>
            </a:r>
          </a:p>
          <a:p>
            <a:pPr>
              <a:lnSpc>
                <a:spcPct val="80000"/>
              </a:lnSpc>
              <a:buFont typeface="Wingdings" pitchFamily="2" charset="2"/>
              <a:buNone/>
            </a:pPr>
            <a:r>
              <a:rPr lang="en-US" sz="2400" b="1" dirty="0" smtClean="0">
                <a:solidFill>
                  <a:schemeClr val="accent5">
                    <a:lumMod val="75000"/>
                  </a:schemeClr>
                </a:solidFill>
                <a:latin typeface="Bell MT" pitchFamily="18" charset="0"/>
              </a:rPr>
              <a:t>Umbilical </a:t>
            </a:r>
            <a:r>
              <a:rPr lang="en-US" sz="2400" b="1" dirty="0">
                <a:solidFill>
                  <a:schemeClr val="accent5">
                    <a:lumMod val="75000"/>
                  </a:schemeClr>
                </a:solidFill>
                <a:latin typeface="Bell MT" pitchFamily="18" charset="0"/>
              </a:rPr>
              <a:t>Cord Stem Cells </a:t>
            </a:r>
            <a:r>
              <a:rPr lang="en-US" sz="2400" b="1" dirty="0">
                <a:solidFill>
                  <a:srgbClr val="00B0F0"/>
                </a:solidFill>
                <a:latin typeface="Bell MT" pitchFamily="18" charset="0"/>
              </a:rPr>
              <a:t>- morally acceptable, since the umbilical cord is no longer required once the delivery has been </a:t>
            </a:r>
            <a:r>
              <a:rPr lang="en-US" sz="2400" b="1" dirty="0" smtClean="0">
                <a:solidFill>
                  <a:srgbClr val="00B0F0"/>
                </a:solidFill>
                <a:latin typeface="Bell MT" pitchFamily="18" charset="0"/>
              </a:rPr>
              <a:t>completed.</a:t>
            </a:r>
            <a:endParaRPr lang="en-US" sz="2400" b="1" dirty="0">
              <a:solidFill>
                <a:srgbClr val="00B0F0"/>
              </a:solidFill>
              <a:latin typeface="Bell MT" pitchFamily="18" charset="0"/>
            </a:endParaRPr>
          </a:p>
          <a:p>
            <a:pPr>
              <a:lnSpc>
                <a:spcPct val="80000"/>
              </a:lnSpc>
              <a:buFont typeface="Wingdings" pitchFamily="2" charset="2"/>
              <a:buNone/>
            </a:pPr>
            <a:r>
              <a:rPr lang="en-US" sz="2400" b="1" dirty="0" smtClean="0">
                <a:solidFill>
                  <a:srgbClr val="00B0F0"/>
                </a:solidFill>
                <a:latin typeface="Bell MT" pitchFamily="18" charset="0"/>
              </a:rPr>
              <a:t> </a:t>
            </a:r>
            <a:r>
              <a:rPr lang="en-US" sz="2400" b="1" dirty="0" err="1">
                <a:solidFill>
                  <a:schemeClr val="accent5">
                    <a:lumMod val="75000"/>
                  </a:schemeClr>
                </a:solidFill>
                <a:latin typeface="Bell MT" pitchFamily="18" charset="0"/>
              </a:rPr>
              <a:t>Placentally</a:t>
            </a:r>
            <a:r>
              <a:rPr lang="en-US" sz="2400" b="1" dirty="0">
                <a:solidFill>
                  <a:schemeClr val="accent5">
                    <a:lumMod val="75000"/>
                  </a:schemeClr>
                </a:solidFill>
                <a:latin typeface="Bell MT" pitchFamily="18" charset="0"/>
              </a:rPr>
              <a:t>-Derived Stem Cells </a:t>
            </a:r>
            <a:r>
              <a:rPr lang="en-US" sz="2400" b="1" dirty="0">
                <a:solidFill>
                  <a:srgbClr val="00B0F0"/>
                </a:solidFill>
                <a:latin typeface="Bell MT" pitchFamily="18" charset="0"/>
              </a:rPr>
              <a:t>- morally acceptable, since the afterbirth is no longer required after the delivery has been </a:t>
            </a:r>
            <a:r>
              <a:rPr lang="en-US" sz="2400" b="1" dirty="0" smtClean="0">
                <a:solidFill>
                  <a:srgbClr val="00B0F0"/>
                </a:solidFill>
                <a:latin typeface="Bell MT" pitchFamily="18" charset="0"/>
              </a:rPr>
              <a:t>completed.</a:t>
            </a:r>
          </a:p>
          <a:p>
            <a:pPr>
              <a:lnSpc>
                <a:spcPct val="80000"/>
              </a:lnSpc>
              <a:buFont typeface="Wingdings" pitchFamily="2" charset="2"/>
              <a:buNone/>
            </a:pPr>
            <a:r>
              <a:rPr lang="en-US" sz="2400" b="1" dirty="0" smtClean="0">
                <a:solidFill>
                  <a:schemeClr val="accent5">
                    <a:lumMod val="75000"/>
                  </a:schemeClr>
                </a:solidFill>
                <a:latin typeface="Bell MT" pitchFamily="18" charset="0"/>
              </a:rPr>
              <a:t>Adult </a:t>
            </a:r>
            <a:r>
              <a:rPr lang="en-US" sz="2400" b="1" dirty="0">
                <a:solidFill>
                  <a:schemeClr val="accent5">
                    <a:lumMod val="75000"/>
                  </a:schemeClr>
                </a:solidFill>
                <a:latin typeface="Bell MT" pitchFamily="18" charset="0"/>
              </a:rPr>
              <a:t>Stem Cells </a:t>
            </a:r>
            <a:r>
              <a:rPr lang="en-US" sz="2400" b="1" dirty="0">
                <a:solidFill>
                  <a:srgbClr val="00B0F0"/>
                </a:solidFill>
                <a:latin typeface="Bell MT" pitchFamily="18" charset="0"/>
              </a:rPr>
              <a:t>- morally acceptable. </a:t>
            </a:r>
            <a:br>
              <a:rPr lang="en-US" sz="2400" b="1" dirty="0">
                <a:solidFill>
                  <a:srgbClr val="00B0F0"/>
                </a:solidFill>
                <a:latin typeface="Bell MT" pitchFamily="18" charset="0"/>
              </a:rPr>
            </a:br>
            <a:endParaRPr lang="en-US" sz="2400" b="1" dirty="0">
              <a:solidFill>
                <a:srgbClr val="00B0F0"/>
              </a:solidFill>
              <a:latin typeface="Bell MT"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solidFill>
              </a:rPr>
              <a:t>STEM CELLS</a:t>
            </a:r>
            <a:endParaRPr lang="en-US" dirty="0"/>
          </a:p>
        </p:txBody>
      </p:sp>
      <p:sp>
        <p:nvSpPr>
          <p:cNvPr id="3" name="Content Placeholder 2"/>
          <p:cNvSpPr>
            <a:spLocks noGrp="1"/>
          </p:cNvSpPr>
          <p:nvPr>
            <p:ph idx="1"/>
          </p:nvPr>
        </p:nvSpPr>
        <p:spPr/>
        <p:txBody>
          <a:bodyPr/>
          <a:lstStyle/>
          <a:p>
            <a:pPr>
              <a:buNone/>
            </a:pPr>
            <a:r>
              <a:rPr lang="en-US" b="1" dirty="0" smtClean="0">
                <a:solidFill>
                  <a:schemeClr val="accent4"/>
                </a:solidFill>
              </a:rPr>
              <a:t/>
            </a:r>
            <a:br>
              <a:rPr lang="en-US" b="1" dirty="0" smtClean="0">
                <a:solidFill>
                  <a:schemeClr val="accent4"/>
                </a:solidFill>
              </a:rPr>
            </a:br>
            <a:r>
              <a:rPr lang="en-US" b="1" dirty="0" smtClean="0">
                <a:solidFill>
                  <a:schemeClr val="accent4"/>
                </a:solidFill>
              </a:rPr>
              <a:t>A cell that has the ability to continuously divide and differentiate (develop) into various other kind(s) of cells/tissues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3"/>
          <p:cNvSpPr>
            <a:spLocks noGrp="1" noChangeArrowheads="1"/>
          </p:cNvSpPr>
          <p:nvPr>
            <p:ph type="body" sz="half" idx="4294967295"/>
          </p:nvPr>
        </p:nvSpPr>
        <p:spPr>
          <a:xfrm>
            <a:off x="0" y="1676400"/>
            <a:ext cx="3962400" cy="4525963"/>
          </a:xfrm>
        </p:spPr>
        <p:txBody>
          <a:bodyPr/>
          <a:lstStyle/>
          <a:p>
            <a:endParaRPr lang="en-US" sz="2800"/>
          </a:p>
          <a:p>
            <a:endParaRPr lang="en-US" sz="2800"/>
          </a:p>
        </p:txBody>
      </p:sp>
      <p:pic>
        <p:nvPicPr>
          <p:cNvPr id="211991" name="Picture 23"/>
          <p:cNvPicPr>
            <a:picLocks noGrp="1" noChangeAspect="1" noChangeArrowheads="1"/>
          </p:cNvPicPr>
          <p:nvPr>
            <p:ph sz="quarter" idx="4294967295"/>
          </p:nvPr>
        </p:nvPicPr>
        <p:blipFill>
          <a:blip r:embed="rId3">
            <a:lum bright="-12000" contrast="30000"/>
          </a:blip>
          <a:srcRect/>
          <a:stretch>
            <a:fillRect/>
          </a:stretch>
        </p:blipFill>
        <p:spPr>
          <a:xfrm>
            <a:off x="0" y="0"/>
            <a:ext cx="9144000" cy="6858000"/>
          </a:xfrm>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304800" y="6356350"/>
            <a:ext cx="76200" cy="365125"/>
          </a:xfrm>
        </p:spPr>
        <p:txBody>
          <a:bodyPr/>
          <a:lstStyle/>
          <a:p>
            <a:pPr>
              <a:defRPr/>
            </a:pPr>
            <a:endParaRPr lang="en-US" dirty="0"/>
          </a:p>
        </p:txBody>
      </p:sp>
      <p:sp>
        <p:nvSpPr>
          <p:cNvPr id="5" name="Footer Placeholder 4"/>
          <p:cNvSpPr>
            <a:spLocks noGrp="1"/>
          </p:cNvSpPr>
          <p:nvPr>
            <p:ph type="ftr" sz="quarter" idx="11"/>
          </p:nvPr>
        </p:nvSpPr>
        <p:spPr>
          <a:xfrm>
            <a:off x="3124200" y="6857998"/>
            <a:ext cx="2895600" cy="228601"/>
          </a:xfrm>
        </p:spPr>
        <p:txBody>
          <a:bodyPr/>
          <a:lstStyle/>
          <a:p>
            <a:pPr>
              <a:defRPr/>
            </a:pPr>
            <a:endParaRPr lang="en-US" dirty="0"/>
          </a:p>
        </p:txBody>
      </p:sp>
      <p:sp>
        <p:nvSpPr>
          <p:cNvPr id="119810" name="Rectangle 2"/>
          <p:cNvSpPr>
            <a:spLocks noGrp="1" noChangeArrowheads="1"/>
          </p:cNvSpPr>
          <p:nvPr>
            <p:ph type="title"/>
          </p:nvPr>
        </p:nvSpPr>
        <p:spPr/>
        <p:txBody>
          <a:bodyPr>
            <a:normAutofit fontScale="90000"/>
          </a:bodyPr>
          <a:lstStyle/>
          <a:p>
            <a:pPr eaLnBrk="1" hangingPunct="1">
              <a:defRPr/>
            </a:pPr>
            <a:r>
              <a:rPr lang="en-US" b="1" dirty="0" smtClean="0">
                <a:solidFill>
                  <a:srgbClr val="FF0000"/>
                </a:solidFill>
              </a:rPr>
              <a:t>Challenges to Stem Cell/Cloning Research</a:t>
            </a:r>
            <a:br>
              <a:rPr lang="en-US" b="1" dirty="0" smtClean="0">
                <a:solidFill>
                  <a:srgbClr val="FF0000"/>
                </a:solidFill>
              </a:rPr>
            </a:br>
            <a:endParaRPr lang="en-US" b="1" dirty="0" smtClean="0">
              <a:solidFill>
                <a:srgbClr val="FF0000"/>
              </a:solidFill>
            </a:endParaRPr>
          </a:p>
        </p:txBody>
      </p:sp>
      <p:sp>
        <p:nvSpPr>
          <p:cNvPr id="119811" name="Rectangle 3"/>
          <p:cNvSpPr>
            <a:spLocks noGrp="1" noChangeArrowheads="1"/>
          </p:cNvSpPr>
          <p:nvPr>
            <p:ph type="body" idx="1"/>
          </p:nvPr>
        </p:nvSpPr>
        <p:spPr/>
        <p:txBody>
          <a:bodyPr>
            <a:normAutofit/>
          </a:bodyPr>
          <a:lstStyle/>
          <a:p>
            <a:pPr>
              <a:buFont typeface="Wingdings" pitchFamily="2" charset="2"/>
              <a:buChar char="§"/>
              <a:defRPr/>
            </a:pPr>
            <a:r>
              <a:rPr lang="en-US" sz="1800" b="1" dirty="0">
                <a:solidFill>
                  <a:srgbClr val="7030A0"/>
                </a:solidFill>
              </a:rPr>
              <a:t>Stem cells need to be differentiated to the appropriate cell type(s) before they can be used clinically.</a:t>
            </a:r>
          </a:p>
          <a:p>
            <a:pPr>
              <a:buFont typeface="Wingdings" pitchFamily="2" charset="2"/>
              <a:buChar char="§"/>
              <a:defRPr/>
            </a:pPr>
            <a:r>
              <a:rPr lang="en-US" sz="1800" b="1" dirty="0">
                <a:solidFill>
                  <a:srgbClr val="7030A0"/>
                </a:solidFill>
              </a:rPr>
              <a:t>Recently, abnormalities in chromosome number and structure  were found in three human ESC lines. </a:t>
            </a:r>
          </a:p>
          <a:p>
            <a:pPr eaLnBrk="1" hangingPunct="1">
              <a:buFont typeface="Wingdings" pitchFamily="2" charset="2"/>
              <a:buChar char="§"/>
              <a:defRPr/>
            </a:pPr>
            <a:r>
              <a:rPr lang="en-US" sz="1800" b="1" dirty="0" smtClean="0">
                <a:solidFill>
                  <a:srgbClr val="7030A0"/>
                </a:solidFill>
              </a:rPr>
              <a:t>Contamination by viruses, bacteria, fungi, and </a:t>
            </a:r>
            <a:r>
              <a:rPr lang="en-US" sz="1800" b="1" dirty="0" err="1" smtClean="0">
                <a:solidFill>
                  <a:srgbClr val="7030A0"/>
                </a:solidFill>
              </a:rPr>
              <a:t>Mycoplasma</a:t>
            </a:r>
            <a:r>
              <a:rPr lang="en-US" sz="1800" b="1" dirty="0" smtClean="0">
                <a:solidFill>
                  <a:srgbClr val="7030A0"/>
                </a:solidFill>
              </a:rPr>
              <a:t> possible.</a:t>
            </a:r>
          </a:p>
          <a:p>
            <a:pPr eaLnBrk="1" hangingPunct="1">
              <a:buFont typeface="Wingdings" pitchFamily="2" charset="2"/>
              <a:buChar char="§"/>
              <a:defRPr/>
            </a:pPr>
            <a:r>
              <a:rPr lang="en-US" sz="1800" b="1" dirty="0" smtClean="0">
                <a:solidFill>
                  <a:srgbClr val="7030A0"/>
                </a:solidFill>
              </a:rPr>
              <a:t>The use of mouse “feeder” cells to grow ESC could result in problems due to</a:t>
            </a:r>
          </a:p>
          <a:p>
            <a:pPr eaLnBrk="1" hangingPunct="1">
              <a:buFont typeface="Wingdings" pitchFamily="2" charset="2"/>
              <a:buChar char="§"/>
              <a:defRPr/>
            </a:pPr>
            <a:r>
              <a:rPr lang="en-US" sz="1800" b="1" dirty="0" smtClean="0">
                <a:solidFill>
                  <a:srgbClr val="7030A0"/>
                </a:solidFill>
              </a:rPr>
              <a:t>    </a:t>
            </a:r>
            <a:r>
              <a:rPr lang="en-US" sz="1800" b="1" dirty="0" err="1" smtClean="0">
                <a:solidFill>
                  <a:srgbClr val="7030A0"/>
                </a:solidFill>
              </a:rPr>
              <a:t>xenotransplantation</a:t>
            </a:r>
            <a:r>
              <a:rPr lang="en-US" sz="1800" b="1" dirty="0" smtClean="0">
                <a:solidFill>
                  <a:srgbClr val="7030A0"/>
                </a:solidFill>
              </a:rPr>
              <a:t> (complicating FDA requirements for clinical use).</a:t>
            </a:r>
          </a:p>
          <a:p>
            <a:pPr>
              <a:buFont typeface="Wingdings" pitchFamily="2" charset="2"/>
              <a:buChar char="§"/>
              <a:defRPr/>
            </a:pPr>
            <a:r>
              <a:rPr lang="en-US" sz="1800" b="1" dirty="0">
                <a:solidFill>
                  <a:srgbClr val="7030A0"/>
                </a:solidFill>
              </a:rPr>
              <a:t>Stem cell development or proliferation must be controlled once placed into patients.</a:t>
            </a:r>
          </a:p>
          <a:p>
            <a:pPr>
              <a:buFont typeface="Wingdings" pitchFamily="2" charset="2"/>
              <a:buChar char="§"/>
              <a:defRPr/>
            </a:pPr>
            <a:r>
              <a:rPr lang="en-US" sz="1800" b="1" dirty="0">
                <a:solidFill>
                  <a:srgbClr val="7030A0"/>
                </a:solidFill>
              </a:rPr>
              <a:t>Possibility of rejection of stem cell transplants as foreign tissues is very high</a:t>
            </a:r>
            <a:endParaRPr lang="en-US" sz="1800" b="1" dirty="0" smtClean="0">
              <a:solidFill>
                <a:srgbClr val="7030A0"/>
              </a:solidFill>
            </a:endParaRPr>
          </a:p>
          <a:p>
            <a:pPr eaLnBrk="1" hangingPunct="1">
              <a:buFont typeface="Wingdings" pitchFamily="2" charset="2"/>
              <a:buChar char="§"/>
              <a:defRPr/>
            </a:pPr>
            <a:endParaRPr lang="en-US" sz="1800" b="1" dirty="0" smtClean="0">
              <a:solidFill>
                <a:srgbClr val="7030A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p:cTn id="7" dur="500" fill="hold"/>
                                        <p:tgtEl>
                                          <p:spTgt spid="11981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19811">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119811">
                                            <p:txEl>
                                              <p:pRg st="1" end="1"/>
                                            </p:txEl>
                                          </p:spTgt>
                                        </p:tgtEl>
                                        <p:attrNameLst>
                                          <p:attrName>style.visibility</p:attrName>
                                        </p:attrNameLst>
                                      </p:cBhvr>
                                      <p:to>
                                        <p:strVal val="visible"/>
                                      </p:to>
                                    </p:set>
                                    <p:anim calcmode="lin" valueType="num">
                                      <p:cBhvr>
                                        <p:cTn id="13" dur="500" fill="hold"/>
                                        <p:tgtEl>
                                          <p:spTgt spid="119811">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119811">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119811">
                                            <p:txEl>
                                              <p:pRg st="2" end="2"/>
                                            </p:txEl>
                                          </p:spTgt>
                                        </p:tgtEl>
                                        <p:attrNameLst>
                                          <p:attrName>style.visibility</p:attrName>
                                        </p:attrNameLst>
                                      </p:cBhvr>
                                      <p:to>
                                        <p:strVal val="visible"/>
                                      </p:to>
                                    </p:set>
                                    <p:anim calcmode="lin" valueType="num">
                                      <p:cBhvr>
                                        <p:cTn id="19" dur="500" fill="hold"/>
                                        <p:tgtEl>
                                          <p:spTgt spid="119811">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119811">
                                            <p:txEl>
                                              <p:pRg st="2" end="2"/>
                                            </p:txEl>
                                          </p:spTgt>
                                        </p:tgtEl>
                                        <p:attrNameLst>
                                          <p:attrName>ppt_h</p:attrName>
                                        </p:attrNameLst>
                                      </p:cBhvr>
                                      <p:tavLst>
                                        <p:tav tm="0">
                                          <p:val>
                                            <p:strVal val="2/3*#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119811">
                                            <p:txEl>
                                              <p:pRg st="3" end="3"/>
                                            </p:txEl>
                                          </p:spTgt>
                                        </p:tgtEl>
                                        <p:attrNameLst>
                                          <p:attrName>style.visibility</p:attrName>
                                        </p:attrNameLst>
                                      </p:cBhvr>
                                      <p:to>
                                        <p:strVal val="visible"/>
                                      </p:to>
                                    </p:set>
                                    <p:anim calcmode="lin" valueType="num">
                                      <p:cBhvr>
                                        <p:cTn id="25" dur="500" fill="hold"/>
                                        <p:tgtEl>
                                          <p:spTgt spid="119811">
                                            <p:txEl>
                                              <p:pRg st="3" end="3"/>
                                            </p:txEl>
                                          </p:spTgt>
                                        </p:tgtEl>
                                        <p:attrNameLst>
                                          <p:attrName>ppt_w</p:attrName>
                                        </p:attrNameLst>
                                      </p:cBhvr>
                                      <p:tavLst>
                                        <p:tav tm="0">
                                          <p:val>
                                            <p:strVal val="2/3*#ppt_w"/>
                                          </p:val>
                                        </p:tav>
                                        <p:tav tm="100000">
                                          <p:val>
                                            <p:strVal val="#ppt_w"/>
                                          </p:val>
                                        </p:tav>
                                      </p:tavLst>
                                    </p:anim>
                                    <p:anim calcmode="lin" valueType="num">
                                      <p:cBhvr>
                                        <p:cTn id="26" dur="500" fill="hold"/>
                                        <p:tgtEl>
                                          <p:spTgt spid="119811">
                                            <p:txEl>
                                              <p:pRg st="3" end="3"/>
                                            </p:txEl>
                                          </p:spTgt>
                                        </p:tgtEl>
                                        <p:attrNameLst>
                                          <p:attrName>ppt_h</p:attrName>
                                        </p:attrNameLst>
                                      </p:cBhvr>
                                      <p:tavLst>
                                        <p:tav tm="0">
                                          <p:val>
                                            <p:strVal val="2/3*#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272" fill="hold" grpId="0" nodeType="clickEffect">
                                  <p:stCondLst>
                                    <p:cond delay="0"/>
                                  </p:stCondLst>
                                  <p:childTnLst>
                                    <p:set>
                                      <p:cBhvr>
                                        <p:cTn id="30" dur="1" fill="hold">
                                          <p:stCondLst>
                                            <p:cond delay="0"/>
                                          </p:stCondLst>
                                        </p:cTn>
                                        <p:tgtEl>
                                          <p:spTgt spid="119811">
                                            <p:txEl>
                                              <p:pRg st="4" end="4"/>
                                            </p:txEl>
                                          </p:spTgt>
                                        </p:tgtEl>
                                        <p:attrNameLst>
                                          <p:attrName>style.visibility</p:attrName>
                                        </p:attrNameLst>
                                      </p:cBhvr>
                                      <p:to>
                                        <p:strVal val="visible"/>
                                      </p:to>
                                    </p:set>
                                    <p:anim calcmode="lin" valueType="num">
                                      <p:cBhvr>
                                        <p:cTn id="31" dur="500" fill="hold"/>
                                        <p:tgtEl>
                                          <p:spTgt spid="119811">
                                            <p:txEl>
                                              <p:pRg st="4" end="4"/>
                                            </p:txEl>
                                          </p:spTgt>
                                        </p:tgtEl>
                                        <p:attrNameLst>
                                          <p:attrName>ppt_w</p:attrName>
                                        </p:attrNameLst>
                                      </p:cBhvr>
                                      <p:tavLst>
                                        <p:tav tm="0">
                                          <p:val>
                                            <p:strVal val="2/3*#ppt_w"/>
                                          </p:val>
                                        </p:tav>
                                        <p:tav tm="100000">
                                          <p:val>
                                            <p:strVal val="#ppt_w"/>
                                          </p:val>
                                        </p:tav>
                                      </p:tavLst>
                                    </p:anim>
                                    <p:anim calcmode="lin" valueType="num">
                                      <p:cBhvr>
                                        <p:cTn id="32" dur="500" fill="hold"/>
                                        <p:tgtEl>
                                          <p:spTgt spid="119811">
                                            <p:txEl>
                                              <p:pRg st="4" end="4"/>
                                            </p:txEl>
                                          </p:spTgt>
                                        </p:tgtEl>
                                        <p:attrNameLst>
                                          <p:attrName>ppt_h</p:attrName>
                                        </p:attrNameLst>
                                      </p:cBhvr>
                                      <p:tavLst>
                                        <p:tav tm="0">
                                          <p:val>
                                            <p:strVal val="2/3*#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272" fill="hold" grpId="0" nodeType="clickEffect">
                                  <p:stCondLst>
                                    <p:cond delay="0"/>
                                  </p:stCondLst>
                                  <p:childTnLst>
                                    <p:set>
                                      <p:cBhvr>
                                        <p:cTn id="36" dur="1" fill="hold">
                                          <p:stCondLst>
                                            <p:cond delay="0"/>
                                          </p:stCondLst>
                                        </p:cTn>
                                        <p:tgtEl>
                                          <p:spTgt spid="119811">
                                            <p:txEl>
                                              <p:pRg st="5" end="5"/>
                                            </p:txEl>
                                          </p:spTgt>
                                        </p:tgtEl>
                                        <p:attrNameLst>
                                          <p:attrName>style.visibility</p:attrName>
                                        </p:attrNameLst>
                                      </p:cBhvr>
                                      <p:to>
                                        <p:strVal val="visible"/>
                                      </p:to>
                                    </p:set>
                                    <p:anim calcmode="lin" valueType="num">
                                      <p:cBhvr>
                                        <p:cTn id="37" dur="500" fill="hold"/>
                                        <p:tgtEl>
                                          <p:spTgt spid="119811">
                                            <p:txEl>
                                              <p:pRg st="5" end="5"/>
                                            </p:txEl>
                                          </p:spTgt>
                                        </p:tgtEl>
                                        <p:attrNameLst>
                                          <p:attrName>ppt_w</p:attrName>
                                        </p:attrNameLst>
                                      </p:cBhvr>
                                      <p:tavLst>
                                        <p:tav tm="0">
                                          <p:val>
                                            <p:strVal val="2/3*#ppt_w"/>
                                          </p:val>
                                        </p:tav>
                                        <p:tav tm="100000">
                                          <p:val>
                                            <p:strVal val="#ppt_w"/>
                                          </p:val>
                                        </p:tav>
                                      </p:tavLst>
                                    </p:anim>
                                    <p:anim calcmode="lin" valueType="num">
                                      <p:cBhvr>
                                        <p:cTn id="38" dur="500" fill="hold"/>
                                        <p:tgtEl>
                                          <p:spTgt spid="119811">
                                            <p:txEl>
                                              <p:pRg st="5" end="5"/>
                                            </p:txEl>
                                          </p:spTgt>
                                        </p:tgtEl>
                                        <p:attrNameLst>
                                          <p:attrName>ppt_h</p:attrName>
                                        </p:attrNameLst>
                                      </p:cBhvr>
                                      <p:tavLst>
                                        <p:tav tm="0">
                                          <p:val>
                                            <p:strVal val="2/3*#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272" fill="hold" grpId="0" nodeType="clickEffect">
                                  <p:stCondLst>
                                    <p:cond delay="0"/>
                                  </p:stCondLst>
                                  <p:childTnLst>
                                    <p:set>
                                      <p:cBhvr>
                                        <p:cTn id="42" dur="1" fill="hold">
                                          <p:stCondLst>
                                            <p:cond delay="0"/>
                                          </p:stCondLst>
                                        </p:cTn>
                                        <p:tgtEl>
                                          <p:spTgt spid="119811">
                                            <p:txEl>
                                              <p:pRg st="6" end="6"/>
                                            </p:txEl>
                                          </p:spTgt>
                                        </p:tgtEl>
                                        <p:attrNameLst>
                                          <p:attrName>style.visibility</p:attrName>
                                        </p:attrNameLst>
                                      </p:cBhvr>
                                      <p:to>
                                        <p:strVal val="visible"/>
                                      </p:to>
                                    </p:set>
                                    <p:anim calcmode="lin" valueType="num">
                                      <p:cBhvr>
                                        <p:cTn id="43" dur="500" fill="hold"/>
                                        <p:tgtEl>
                                          <p:spTgt spid="119811">
                                            <p:txEl>
                                              <p:pRg st="6" end="6"/>
                                            </p:txEl>
                                          </p:spTgt>
                                        </p:tgtEl>
                                        <p:attrNameLst>
                                          <p:attrName>ppt_w</p:attrName>
                                        </p:attrNameLst>
                                      </p:cBhvr>
                                      <p:tavLst>
                                        <p:tav tm="0">
                                          <p:val>
                                            <p:strVal val="2/3*#ppt_w"/>
                                          </p:val>
                                        </p:tav>
                                        <p:tav tm="100000">
                                          <p:val>
                                            <p:strVal val="#ppt_w"/>
                                          </p:val>
                                        </p:tav>
                                      </p:tavLst>
                                    </p:anim>
                                    <p:anim calcmode="lin" valueType="num">
                                      <p:cBhvr>
                                        <p:cTn id="44" dur="500" fill="hold"/>
                                        <p:tgtEl>
                                          <p:spTgt spid="119811">
                                            <p:txEl>
                                              <p:pRg st="6" end="6"/>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EE78EF43-A789-44EC-A364-9F8AF6BA40F6}" type="datetime1">
              <a:rPr lang="en-US"/>
              <a:pPr>
                <a:defRPr/>
              </a:pPr>
              <a:t>2/11/2019</a:t>
            </a:fld>
            <a:endParaRPr lang="en-US"/>
          </a:p>
        </p:txBody>
      </p:sp>
      <p:sp>
        <p:nvSpPr>
          <p:cNvPr id="6" name="Footer Placeholder 4"/>
          <p:cNvSpPr>
            <a:spLocks noGrp="1"/>
          </p:cNvSpPr>
          <p:nvPr>
            <p:ph type="ftr" sz="quarter" idx="11"/>
          </p:nvPr>
        </p:nvSpPr>
        <p:spPr/>
        <p:txBody>
          <a:bodyPr/>
          <a:lstStyle/>
          <a:p>
            <a:pPr>
              <a:defRPr/>
            </a:pPr>
            <a:r>
              <a:rPr lang="en-US"/>
              <a:t>Dr. Hariom Yadav</a:t>
            </a:r>
          </a:p>
        </p:txBody>
      </p:sp>
      <p:sp>
        <p:nvSpPr>
          <p:cNvPr id="51202" name="Rectangle 2"/>
          <p:cNvSpPr>
            <a:spLocks noGrp="1" noChangeArrowheads="1"/>
          </p:cNvSpPr>
          <p:nvPr>
            <p:ph type="title"/>
          </p:nvPr>
        </p:nvSpPr>
        <p:spPr>
          <a:xfrm>
            <a:off x="457200" y="3175"/>
            <a:ext cx="8229600" cy="1139825"/>
          </a:xfrm>
        </p:spPr>
        <p:txBody>
          <a:bodyPr/>
          <a:lstStyle/>
          <a:p>
            <a:pPr eaLnBrk="1" hangingPunct="1">
              <a:defRPr/>
            </a:pPr>
            <a:r>
              <a:rPr lang="en-US" altLang="en-US" b="1" dirty="0" smtClean="0"/>
              <a:t>APPLICATIONS</a:t>
            </a:r>
          </a:p>
        </p:txBody>
      </p:sp>
      <p:sp>
        <p:nvSpPr>
          <p:cNvPr id="25605" name="Text Box 3"/>
          <p:cNvSpPr txBox="1">
            <a:spLocks noChangeArrowheads="1"/>
          </p:cNvSpPr>
          <p:nvPr/>
        </p:nvSpPr>
        <p:spPr bwMode="auto">
          <a:xfrm>
            <a:off x="457200" y="1295400"/>
            <a:ext cx="4495800" cy="4561249"/>
          </a:xfrm>
          <a:prstGeom prst="rect">
            <a:avLst/>
          </a:prstGeom>
          <a:noFill/>
          <a:ln w="9525">
            <a:noFill/>
            <a:miter lim="800000"/>
            <a:headEnd/>
            <a:tailEnd/>
          </a:ln>
        </p:spPr>
        <p:txBody>
          <a:bodyPr>
            <a:spAutoFit/>
          </a:bodyPr>
          <a:lstStyle/>
          <a:p>
            <a:pPr marL="457200" indent="-457200" eaLnBrk="1" hangingPunct="1">
              <a:spcBef>
                <a:spcPct val="20000"/>
              </a:spcBef>
              <a:buFont typeface="Wingdings" pitchFamily="2" charset="2"/>
              <a:buChar char="Ø"/>
            </a:pPr>
            <a:r>
              <a:rPr lang="en-US" altLang="en-US" sz="3200" b="1" dirty="0">
                <a:solidFill>
                  <a:srgbClr val="FF0000"/>
                </a:solidFill>
                <a:effectLst/>
                <a:latin typeface="Arial" charset="0"/>
              </a:rPr>
              <a:t>Disease</a:t>
            </a:r>
          </a:p>
          <a:p>
            <a:pPr marL="914400" lvl="1" indent="-457200" eaLnBrk="1" hangingPunct="1">
              <a:spcBef>
                <a:spcPct val="20000"/>
              </a:spcBef>
            </a:pPr>
            <a:r>
              <a:rPr lang="en-US" altLang="en-US" sz="2800" b="1" dirty="0">
                <a:solidFill>
                  <a:srgbClr val="FF0000"/>
                </a:solidFill>
                <a:effectLst/>
                <a:latin typeface="Arial" charset="0"/>
              </a:rPr>
              <a:t>Diabetes, Spinal cord injury, Parkinson’s disease, heart disease</a:t>
            </a:r>
          </a:p>
          <a:p>
            <a:pPr marL="457200" indent="-457200" eaLnBrk="1" hangingPunct="1">
              <a:spcBef>
                <a:spcPct val="20000"/>
              </a:spcBef>
              <a:buFont typeface="Wingdings" pitchFamily="2" charset="2"/>
              <a:buChar char="Ø"/>
            </a:pPr>
            <a:r>
              <a:rPr lang="en-US" altLang="en-US" sz="3200" b="1" dirty="0">
                <a:solidFill>
                  <a:srgbClr val="FF0000"/>
                </a:solidFill>
                <a:effectLst/>
                <a:latin typeface="Arial" charset="0"/>
              </a:rPr>
              <a:t>Genetic based Disease</a:t>
            </a:r>
          </a:p>
          <a:p>
            <a:pPr marL="914400" lvl="1" indent="-457200" eaLnBrk="1" hangingPunct="1">
              <a:spcBef>
                <a:spcPct val="20000"/>
              </a:spcBef>
            </a:pPr>
            <a:r>
              <a:rPr lang="en-US" altLang="en-US" sz="3200" b="1" dirty="0">
                <a:solidFill>
                  <a:srgbClr val="FF0000"/>
                </a:solidFill>
                <a:effectLst/>
                <a:latin typeface="Arial" charset="0"/>
              </a:rPr>
              <a:t>Cystic fibrosis, Huntington’s</a:t>
            </a:r>
            <a:endParaRPr lang="en-US" sz="3200" b="1" dirty="0">
              <a:solidFill>
                <a:srgbClr val="FF0000"/>
              </a:solidFill>
              <a:effectLst/>
              <a:latin typeface="Arial" charset="0"/>
            </a:endParaRPr>
          </a:p>
        </p:txBody>
      </p:sp>
      <p:pic>
        <p:nvPicPr>
          <p:cNvPr id="25606" name="Picture 4" descr="stemcellhealth"/>
          <p:cNvPicPr>
            <a:picLocks noChangeAspect="1" noChangeArrowheads="1"/>
          </p:cNvPicPr>
          <p:nvPr/>
        </p:nvPicPr>
        <p:blipFill>
          <a:blip r:embed="rId2"/>
          <a:srcRect/>
          <a:stretch>
            <a:fillRect/>
          </a:stretch>
        </p:blipFill>
        <p:spPr bwMode="auto">
          <a:xfrm>
            <a:off x="5181600" y="1219200"/>
            <a:ext cx="3733800" cy="52578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solidFill>
                  <a:schemeClr val="accent6">
                    <a:lumMod val="75000"/>
                  </a:schemeClr>
                </a:solidFill>
              </a:rPr>
              <a:t>Stem Cell Characteristics</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pPr marL="579438" indent="-579438">
              <a:lnSpc>
                <a:spcPct val="110000"/>
              </a:lnSpc>
              <a:buClr>
                <a:schemeClr val="tx1"/>
              </a:buClr>
              <a:buFont typeface="Wingdings" pitchFamily="2" charset="2"/>
              <a:buChar char="Ø"/>
              <a:defRPr/>
            </a:pPr>
            <a:r>
              <a:rPr lang="en-US" altLang="en-US" b="1" dirty="0">
                <a:solidFill>
                  <a:schemeClr val="accent1"/>
                </a:solidFill>
              </a:rPr>
              <a:t>‘Blank cells’ (unspecialized)</a:t>
            </a:r>
          </a:p>
          <a:p>
            <a:pPr marL="579438" indent="-579438">
              <a:lnSpc>
                <a:spcPct val="110000"/>
              </a:lnSpc>
              <a:buClr>
                <a:schemeClr val="tx1"/>
              </a:buClr>
              <a:buFont typeface="Wingdings" pitchFamily="2" charset="2"/>
              <a:buChar char="Ø"/>
              <a:defRPr/>
            </a:pPr>
            <a:r>
              <a:rPr lang="en-US" altLang="en-US" b="1" dirty="0">
                <a:solidFill>
                  <a:schemeClr val="accent1"/>
                </a:solidFill>
              </a:rPr>
              <a:t>Capable of dividing and renewing themselves for long periods of time (proliferation and renewal)</a:t>
            </a:r>
          </a:p>
          <a:p>
            <a:pPr marL="579438" indent="-579438">
              <a:lnSpc>
                <a:spcPct val="110000"/>
              </a:lnSpc>
              <a:buClr>
                <a:schemeClr val="tx1"/>
              </a:buClr>
              <a:buFont typeface="Wingdings" pitchFamily="2" charset="2"/>
              <a:buChar char="Ø"/>
              <a:defRPr/>
            </a:pPr>
            <a:r>
              <a:rPr lang="en-US" altLang="en-US" b="1" dirty="0">
                <a:solidFill>
                  <a:schemeClr val="accent1"/>
                </a:solidFill>
              </a:rPr>
              <a:t>Have the potential to give rise to specialized cell types (differentiation)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60000"/>
                    <a:lumOff val="40000"/>
                  </a:schemeClr>
                </a:solidFill>
              </a:rPr>
              <a:t>TYPES OF STEM CELLS - PROPERTIES</a:t>
            </a:r>
            <a:endParaRPr lang="en-US" b="1" dirty="0">
              <a:solidFill>
                <a:schemeClr val="tx2">
                  <a:lumMod val="60000"/>
                  <a:lumOff val="40000"/>
                </a:schemeClr>
              </a:solidFill>
            </a:endParaRPr>
          </a:p>
        </p:txBody>
      </p:sp>
      <p:sp>
        <p:nvSpPr>
          <p:cNvPr id="3" name="Content Placeholder 2"/>
          <p:cNvSpPr>
            <a:spLocks noGrp="1"/>
          </p:cNvSpPr>
          <p:nvPr>
            <p:ph idx="1"/>
          </p:nvPr>
        </p:nvSpPr>
        <p:spPr/>
        <p:txBody>
          <a:bodyPr>
            <a:normAutofit fontScale="92500" lnSpcReduction="20000"/>
          </a:bodyPr>
          <a:lstStyle/>
          <a:p>
            <a:pPr fontAlgn="base"/>
            <a:r>
              <a:rPr lang="en-US" dirty="0" err="1" smtClean="0">
                <a:solidFill>
                  <a:srgbClr val="FF0000"/>
                </a:solidFill>
                <a:effectLst>
                  <a:outerShdw blurRad="50800" dist="38100" algn="tr" rotWithShape="0">
                    <a:prstClr val="black">
                      <a:alpha val="40000"/>
                    </a:prstClr>
                  </a:outerShdw>
                </a:effectLst>
              </a:rPr>
              <a:t>Totipotent</a:t>
            </a:r>
            <a:endParaRPr lang="en-US" dirty="0">
              <a:solidFill>
                <a:srgbClr val="FF0000"/>
              </a:solidFill>
            </a:endParaRPr>
          </a:p>
          <a:p>
            <a:pPr fontAlgn="base"/>
            <a:r>
              <a:rPr lang="en-US" dirty="0">
                <a:effectLst>
                  <a:outerShdw blurRad="50800" dist="38100" algn="tr" rotWithShape="0">
                    <a:prstClr val="black">
                      <a:alpha val="40000"/>
                    </a:prstClr>
                  </a:outerShdw>
                </a:effectLst>
              </a:rPr>
              <a:t>Each cell can develop into a new individual</a:t>
            </a:r>
            <a:endParaRPr lang="en-US" dirty="0"/>
          </a:p>
          <a:p>
            <a:pPr fontAlgn="base"/>
            <a:r>
              <a:rPr lang="en-US" dirty="0">
                <a:effectLst>
                  <a:outerShdw blurRad="50800" dist="38100" algn="tr" rotWithShape="0">
                    <a:prstClr val="black">
                      <a:alpha val="40000"/>
                    </a:prstClr>
                  </a:outerShdw>
                </a:effectLst>
              </a:rPr>
              <a:t>Cells from early (1-3 days) embryos</a:t>
            </a:r>
            <a:endParaRPr lang="en-US" dirty="0"/>
          </a:p>
          <a:p>
            <a:pPr fontAlgn="base"/>
            <a:r>
              <a:rPr lang="en-US" dirty="0" err="1">
                <a:solidFill>
                  <a:srgbClr val="FF0000"/>
                </a:solidFill>
                <a:effectLst>
                  <a:outerShdw blurRad="50800" dist="38100" algn="tr" rotWithShape="0">
                    <a:prstClr val="black">
                      <a:alpha val="40000"/>
                    </a:prstClr>
                  </a:outerShdw>
                </a:effectLst>
              </a:rPr>
              <a:t>Pluripotent</a:t>
            </a:r>
            <a:endParaRPr lang="en-US" dirty="0">
              <a:solidFill>
                <a:srgbClr val="FF0000"/>
              </a:solidFill>
            </a:endParaRPr>
          </a:p>
          <a:p>
            <a:pPr fontAlgn="base"/>
            <a:r>
              <a:rPr lang="en-US" dirty="0">
                <a:effectLst>
                  <a:outerShdw blurRad="50800" dist="38100" algn="tr" rotWithShape="0">
                    <a:prstClr val="black">
                      <a:alpha val="40000"/>
                    </a:prstClr>
                  </a:outerShdw>
                </a:effectLst>
              </a:rPr>
              <a:t>Cells can form any (over 200) cell types</a:t>
            </a:r>
            <a:endParaRPr lang="en-US" dirty="0"/>
          </a:p>
          <a:p>
            <a:pPr fontAlgn="base"/>
            <a:r>
              <a:rPr lang="en-US" dirty="0">
                <a:effectLst>
                  <a:outerShdw blurRad="50800" dist="38100" algn="tr" rotWithShape="0">
                    <a:prstClr val="black">
                      <a:alpha val="40000"/>
                    </a:prstClr>
                  </a:outerShdw>
                </a:effectLst>
              </a:rPr>
              <a:t>Some cells of </a:t>
            </a:r>
            <a:r>
              <a:rPr lang="en-US" dirty="0" err="1">
                <a:effectLst>
                  <a:outerShdw blurRad="50800" dist="38100" algn="tr" rotWithShape="0">
                    <a:prstClr val="black">
                      <a:alpha val="40000"/>
                    </a:prstClr>
                  </a:outerShdw>
                </a:effectLst>
              </a:rPr>
              <a:t>blastocyst</a:t>
            </a:r>
            <a:r>
              <a:rPr lang="en-US" dirty="0">
                <a:effectLst>
                  <a:outerShdw blurRad="50800" dist="38100" algn="tr" rotWithShape="0">
                    <a:prstClr val="black">
                      <a:alpha val="40000"/>
                    </a:prstClr>
                  </a:outerShdw>
                </a:effectLst>
              </a:rPr>
              <a:t> (5 to 14 days)</a:t>
            </a:r>
            <a:endParaRPr lang="en-US" dirty="0"/>
          </a:p>
          <a:p>
            <a:pPr fontAlgn="base"/>
            <a:r>
              <a:rPr lang="en-US" dirty="0" err="1">
                <a:solidFill>
                  <a:srgbClr val="FF0000"/>
                </a:solidFill>
                <a:effectLst>
                  <a:outerShdw blurRad="50800" dist="38100" algn="tr" rotWithShape="0">
                    <a:prstClr val="black">
                      <a:alpha val="40000"/>
                    </a:prstClr>
                  </a:outerShdw>
                </a:effectLst>
              </a:rPr>
              <a:t>Multipotent</a:t>
            </a:r>
            <a:endParaRPr lang="en-US" dirty="0">
              <a:solidFill>
                <a:srgbClr val="FF0000"/>
              </a:solidFill>
            </a:endParaRPr>
          </a:p>
          <a:p>
            <a:pPr fontAlgn="base"/>
            <a:r>
              <a:rPr lang="en-US" dirty="0">
                <a:effectLst>
                  <a:outerShdw blurRad="50800" dist="38100" algn="tr" rotWithShape="0">
                    <a:prstClr val="black">
                      <a:alpha val="40000"/>
                    </a:prstClr>
                  </a:outerShdw>
                </a:effectLst>
              </a:rPr>
              <a:t>Cells differentiated, but can form a number of other tissues</a:t>
            </a:r>
            <a:endParaRPr lang="en-US" dirty="0"/>
          </a:p>
          <a:p>
            <a:pPr fontAlgn="base"/>
            <a:r>
              <a:rPr lang="en-US" dirty="0">
                <a:effectLst>
                  <a:outerShdw blurRad="50800" dist="38100" algn="tr" rotWithShape="0">
                    <a:prstClr val="black">
                      <a:alpha val="40000"/>
                    </a:prstClr>
                  </a:outerShdw>
                </a:effectLst>
              </a:rPr>
              <a:t>Fetal tissue, cord blood, and adult stem cells</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effectLst>
                  <a:outerShdw blurRad="38100" dist="38100" dir="2700000" algn="tl">
                    <a:srgbClr val="000000"/>
                  </a:outerShdw>
                </a:effectLst>
                <a:latin typeface="Arial" pitchFamily="34" charset="0"/>
              </a:rPr>
              <a:t>Kinds of Stem Cells - Sources</a:t>
            </a:r>
            <a:br>
              <a:rPr lang="en-US" b="1" dirty="0" smtClean="0">
                <a:solidFill>
                  <a:schemeClr val="tx2"/>
                </a:solidFill>
                <a:effectLst>
                  <a:outerShdw blurRad="38100" dist="38100" dir="2700000" algn="tl">
                    <a:srgbClr val="000000"/>
                  </a:outerShdw>
                </a:effectLst>
                <a:latin typeface="Arial" pitchFamily="34" charset="0"/>
              </a:rPr>
            </a:br>
            <a:endParaRPr lang="en-US"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sz="3100" dirty="0" smtClean="0">
                <a:solidFill>
                  <a:srgbClr val="800000"/>
                </a:solidFill>
                <a:effectLst/>
              </a:rPr>
              <a:t>Embryonic stem cells </a:t>
            </a:r>
            <a:r>
              <a:rPr lang="en-US" sz="3100" dirty="0" smtClean="0">
                <a:effectLst/>
              </a:rPr>
              <a:t>come from a five to six-day-old embryo. They have the ability to form virtually any type of cell found in the human body. </a:t>
            </a:r>
          </a:p>
          <a:p>
            <a:endParaRPr lang="en-US" sz="3100" dirty="0" smtClean="0">
              <a:effectLst/>
            </a:endParaRPr>
          </a:p>
          <a:p>
            <a:r>
              <a:rPr lang="en-US" sz="3100" dirty="0" smtClean="0">
                <a:solidFill>
                  <a:srgbClr val="800000"/>
                </a:solidFill>
                <a:effectLst/>
              </a:rPr>
              <a:t>Embryonic germ cells</a:t>
            </a:r>
            <a:r>
              <a:rPr lang="en-US" sz="3100" dirty="0" smtClean="0">
                <a:effectLst/>
              </a:rPr>
              <a:t> are derived from the part of a human embryo or </a:t>
            </a:r>
            <a:r>
              <a:rPr lang="en-US" sz="3100" dirty="0" err="1" smtClean="0">
                <a:effectLst/>
              </a:rPr>
              <a:t>foetus</a:t>
            </a:r>
            <a:r>
              <a:rPr lang="en-US" sz="3100" dirty="0" smtClean="0">
                <a:effectLst/>
              </a:rPr>
              <a:t> that will ultimately produce eggs or sperm (gametes). </a:t>
            </a:r>
          </a:p>
          <a:p>
            <a:endParaRPr lang="en-US" sz="3100" dirty="0" smtClean="0">
              <a:effectLst/>
            </a:endParaRPr>
          </a:p>
          <a:p>
            <a:r>
              <a:rPr lang="en-US" sz="3100" dirty="0" smtClean="0">
                <a:solidFill>
                  <a:srgbClr val="800000"/>
                </a:solidFill>
                <a:effectLst/>
              </a:rPr>
              <a:t>Adult stem cells</a:t>
            </a:r>
            <a:r>
              <a:rPr lang="en-US" sz="3100" dirty="0" smtClean="0">
                <a:effectLst/>
              </a:rPr>
              <a:t> are undifferentiated cells found among </a:t>
            </a:r>
            <a:r>
              <a:rPr lang="en-US" sz="3100" dirty="0" err="1" smtClean="0">
                <a:effectLst/>
              </a:rPr>
              <a:t>specialised</a:t>
            </a:r>
            <a:r>
              <a:rPr lang="en-US" sz="3100" dirty="0" smtClean="0">
                <a:effectLst/>
              </a:rPr>
              <a:t> or differentiated cells in a tissue or organ after birth. Based on current research they appear to have a more restricted ability to produce different cell types and to self-renew.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5">
                    <a:lumMod val="50000"/>
                  </a:schemeClr>
                </a:solidFill>
                <a:latin typeface="Bell MT" pitchFamily="18" charset="0"/>
              </a:rPr>
              <a:t>Sources of embryonic type stem cells</a:t>
            </a:r>
            <a:endParaRPr lang="en-US" b="1" dirty="0">
              <a:solidFill>
                <a:schemeClr val="accent5">
                  <a:lumMod val="50000"/>
                </a:schemeClr>
              </a:solidFill>
            </a:endParaRPr>
          </a:p>
        </p:txBody>
      </p:sp>
      <p:sp>
        <p:nvSpPr>
          <p:cNvPr id="3" name="Content Placeholder 2"/>
          <p:cNvSpPr>
            <a:spLocks noGrp="1"/>
          </p:cNvSpPr>
          <p:nvPr>
            <p:ph idx="1"/>
          </p:nvPr>
        </p:nvSpPr>
        <p:spPr/>
        <p:txBody>
          <a:bodyPr>
            <a:normAutofit fontScale="92500"/>
          </a:bodyPr>
          <a:lstStyle/>
          <a:p>
            <a:pPr>
              <a:buFont typeface="Wingdings" pitchFamily="2" charset="2"/>
              <a:buNone/>
            </a:pPr>
            <a:r>
              <a:rPr lang="en-US" b="1" dirty="0" smtClean="0">
                <a:solidFill>
                  <a:srgbClr val="FF0000"/>
                </a:solidFill>
                <a:latin typeface="Bell MT" pitchFamily="18" charset="0"/>
              </a:rPr>
              <a:t>Embryos - </a:t>
            </a:r>
            <a:r>
              <a:rPr lang="en-US" b="1" dirty="0" smtClean="0">
                <a:latin typeface="Bell MT" pitchFamily="18" charset="0"/>
              </a:rPr>
              <a:t>Embryonic stem cells are obtained by harvesting living embryos which are generally 5-7 days old. The removal of embryonic stem cells invariably results in the destruction of the embryo.</a:t>
            </a:r>
          </a:p>
          <a:p>
            <a:pPr>
              <a:buFont typeface="Wingdings" pitchFamily="2" charset="2"/>
              <a:buNone/>
            </a:pPr>
            <a:r>
              <a:rPr lang="en-US" b="1" dirty="0" smtClean="0">
                <a:solidFill>
                  <a:schemeClr val="accent5">
                    <a:lumMod val="50000"/>
                  </a:schemeClr>
                </a:solidFill>
                <a:latin typeface="Bell MT" pitchFamily="18" charset="0"/>
              </a:rPr>
              <a:t> </a:t>
            </a:r>
            <a:r>
              <a:rPr lang="en-US" b="1" dirty="0" smtClean="0">
                <a:solidFill>
                  <a:srgbClr val="FF0000"/>
                </a:solidFill>
                <a:latin typeface="Bell MT" pitchFamily="18" charset="0"/>
              </a:rPr>
              <a:t>Fetuses - </a:t>
            </a:r>
            <a:r>
              <a:rPr lang="en-US" b="1" dirty="0" smtClean="0">
                <a:latin typeface="Bell MT" pitchFamily="18" charset="0"/>
              </a:rPr>
              <a:t>Another kind of stem cell, called an embryonic germ cell, can be obtained from either miscarriages or aborted fetuses. </a:t>
            </a:r>
            <a:br>
              <a:rPr lang="en-US" b="1" dirty="0" smtClean="0">
                <a:latin typeface="Bell MT" pitchFamily="18" charset="0"/>
              </a:rPr>
            </a:br>
            <a:endParaRPr lang="en-US" b="1" dirty="0" smtClean="0">
              <a:latin typeface="Bell MT"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ell Gothic Std Black" pitchFamily="34" charset="0"/>
              </a:rPr>
              <a:t>Sources of adult type stem cells</a:t>
            </a:r>
            <a:endParaRPr lang="en-US" dirty="0">
              <a:solidFill>
                <a:srgbClr val="FF0000"/>
              </a:solidFill>
              <a:latin typeface="Bell Gothic Std Black" pitchFamily="34" charset="0"/>
            </a:endParaRPr>
          </a:p>
        </p:txBody>
      </p:sp>
      <p:sp>
        <p:nvSpPr>
          <p:cNvPr id="3" name="Content Placeholder 2"/>
          <p:cNvSpPr>
            <a:spLocks noGrp="1"/>
          </p:cNvSpPr>
          <p:nvPr>
            <p:ph idx="1"/>
          </p:nvPr>
        </p:nvSpPr>
        <p:spPr/>
        <p:txBody>
          <a:bodyPr>
            <a:normAutofit lnSpcReduction="10000"/>
          </a:bodyPr>
          <a:lstStyle/>
          <a:p>
            <a:pPr>
              <a:lnSpc>
                <a:spcPct val="80000"/>
              </a:lnSpc>
            </a:pPr>
            <a:r>
              <a:rPr lang="en-US" b="1" dirty="0" smtClean="0">
                <a:solidFill>
                  <a:srgbClr val="00FF00"/>
                </a:solidFill>
                <a:latin typeface="Bell MT" pitchFamily="18" charset="0"/>
              </a:rPr>
              <a:t>Umbilical Cords, Placentas and Amniotic Fluid : </a:t>
            </a:r>
            <a:r>
              <a:rPr lang="en-US" b="1" dirty="0" smtClean="0">
                <a:latin typeface="Bell MT" pitchFamily="18" charset="0"/>
              </a:rPr>
              <a:t>Adult type stem cells can be derived from various pregnancy-related tissues.</a:t>
            </a:r>
          </a:p>
          <a:p>
            <a:pPr>
              <a:lnSpc>
                <a:spcPct val="80000"/>
              </a:lnSpc>
            </a:pPr>
            <a:r>
              <a:rPr lang="en-US" b="1" dirty="0" smtClean="0">
                <a:solidFill>
                  <a:srgbClr val="00FF00"/>
                </a:solidFill>
                <a:latin typeface="Bell MT" pitchFamily="18" charset="0"/>
              </a:rPr>
              <a:t>Adult Tissues :</a:t>
            </a:r>
            <a:r>
              <a:rPr lang="en-US" b="1" dirty="0" smtClean="0">
                <a:latin typeface="Bell MT" pitchFamily="18" charset="0"/>
              </a:rPr>
              <a:t> In adults, stem cells are present within the bone marrow, liver, epidermis, retina, skeletal muscle, intestine, brain, dental pulp and elsewhere. </a:t>
            </a:r>
          </a:p>
          <a:p>
            <a:pPr>
              <a:lnSpc>
                <a:spcPct val="80000"/>
              </a:lnSpc>
            </a:pPr>
            <a:r>
              <a:rPr lang="en-US" b="1" dirty="0" smtClean="0">
                <a:solidFill>
                  <a:srgbClr val="00FF00"/>
                </a:solidFill>
                <a:latin typeface="Bell MT" pitchFamily="18" charset="0"/>
              </a:rPr>
              <a:t>Cadavers :</a:t>
            </a:r>
            <a:r>
              <a:rPr lang="en-US" b="1" dirty="0" smtClean="0">
                <a:latin typeface="Bell MT" pitchFamily="18" charset="0"/>
              </a:rPr>
              <a:t> Neural stem cells have been removed from specific areas in post-mortem human brains as late as 20 hours following death.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9900"/>
                </a:solidFill>
                <a:latin typeface="Bell MT" pitchFamily="18" charset="0"/>
              </a:rPr>
              <a:t>Advantages of  Embryonic Stem Cell  </a:t>
            </a:r>
            <a:endParaRPr lang="en-US" dirty="0"/>
          </a:p>
        </p:txBody>
      </p:sp>
      <p:sp>
        <p:nvSpPr>
          <p:cNvPr id="3" name="Content Placeholder 2"/>
          <p:cNvSpPr>
            <a:spLocks noGrp="1"/>
          </p:cNvSpPr>
          <p:nvPr>
            <p:ph idx="1"/>
          </p:nvPr>
        </p:nvSpPr>
        <p:spPr/>
        <p:txBody>
          <a:bodyPr/>
          <a:lstStyle/>
          <a:p>
            <a:pPr>
              <a:buNone/>
            </a:pPr>
            <a:r>
              <a:rPr lang="en-US" b="1" dirty="0" smtClean="0">
                <a:solidFill>
                  <a:schemeClr val="tx2">
                    <a:lumMod val="40000"/>
                    <a:lumOff val="60000"/>
                  </a:schemeClr>
                </a:solidFill>
                <a:latin typeface="Bell MT" pitchFamily="18" charset="0"/>
              </a:rPr>
              <a:t>     Flexible </a:t>
            </a:r>
            <a:r>
              <a:rPr lang="en-US" b="1" dirty="0" smtClean="0">
                <a:latin typeface="Bell MT" pitchFamily="18" charset="0"/>
              </a:rPr>
              <a:t>- appear to have the potential to make any cell.</a:t>
            </a:r>
            <a:br>
              <a:rPr lang="en-US" b="1" dirty="0" smtClean="0">
                <a:latin typeface="Bell MT" pitchFamily="18" charset="0"/>
              </a:rPr>
            </a:br>
            <a:r>
              <a:rPr lang="en-US" b="1" dirty="0" smtClean="0">
                <a:solidFill>
                  <a:schemeClr val="tx2">
                    <a:lumMod val="40000"/>
                    <a:lumOff val="60000"/>
                  </a:schemeClr>
                </a:solidFill>
                <a:latin typeface="Bell MT" pitchFamily="18" charset="0"/>
              </a:rPr>
              <a:t>  Immortal </a:t>
            </a:r>
            <a:r>
              <a:rPr lang="en-US" b="1" dirty="0" smtClean="0">
                <a:latin typeface="Bell MT" pitchFamily="18" charset="0"/>
              </a:rPr>
              <a:t>- one embryonic stem cell line can potentially provide an endless supply of cells with defined characteristics.</a:t>
            </a:r>
            <a:br>
              <a:rPr lang="en-US" b="1" dirty="0" smtClean="0">
                <a:latin typeface="Bell MT" pitchFamily="18" charset="0"/>
              </a:rPr>
            </a:br>
            <a:r>
              <a:rPr lang="en-US" b="1" dirty="0" smtClean="0">
                <a:solidFill>
                  <a:srgbClr val="FFFF00"/>
                </a:solidFill>
                <a:latin typeface="Bell MT" pitchFamily="18" charset="0"/>
              </a:rPr>
              <a:t> </a:t>
            </a:r>
            <a:r>
              <a:rPr lang="en-US" b="1" dirty="0" smtClean="0">
                <a:solidFill>
                  <a:schemeClr val="tx2">
                    <a:lumMod val="40000"/>
                    <a:lumOff val="60000"/>
                  </a:schemeClr>
                </a:solidFill>
                <a:latin typeface="Bell MT" pitchFamily="18" charset="0"/>
              </a:rPr>
              <a:t> Availability </a:t>
            </a:r>
            <a:r>
              <a:rPr lang="en-US" b="1" dirty="0" smtClean="0">
                <a:latin typeface="Bell MT" pitchFamily="18" charset="0"/>
              </a:rPr>
              <a:t>- embryos from </a:t>
            </a:r>
            <a:r>
              <a:rPr lang="en-US" b="1" i="1" dirty="0" smtClean="0">
                <a:latin typeface="Bell MT" pitchFamily="18" charset="0"/>
              </a:rPr>
              <a:t>in vitro</a:t>
            </a:r>
            <a:r>
              <a:rPr lang="en-US" b="1" dirty="0" smtClean="0">
                <a:latin typeface="Bell MT" pitchFamily="18" charset="0"/>
              </a:rPr>
              <a:t> fertilization clinics.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lumMod val="60000"/>
                    <a:lumOff val="40000"/>
                  </a:schemeClr>
                </a:solidFill>
                <a:latin typeface="Bell MT" pitchFamily="18" charset="0"/>
              </a:rPr>
              <a:t>Disadvantages of Embryonic </a:t>
            </a:r>
            <a:br>
              <a:rPr lang="en-US" b="1" dirty="0" smtClean="0">
                <a:solidFill>
                  <a:schemeClr val="accent2">
                    <a:lumMod val="60000"/>
                    <a:lumOff val="40000"/>
                  </a:schemeClr>
                </a:solidFill>
                <a:latin typeface="Bell MT" pitchFamily="18" charset="0"/>
              </a:rPr>
            </a:br>
            <a:r>
              <a:rPr lang="en-US" b="1" dirty="0" smtClean="0">
                <a:solidFill>
                  <a:schemeClr val="accent2">
                    <a:lumMod val="60000"/>
                    <a:lumOff val="40000"/>
                  </a:schemeClr>
                </a:solidFill>
                <a:latin typeface="Bell MT" pitchFamily="18" charset="0"/>
              </a:rPr>
              <a:t>Stem Cell </a:t>
            </a:r>
            <a:endParaRPr lang="en-US" b="1" dirty="0">
              <a:solidFill>
                <a:schemeClr val="accent2">
                  <a:lumMod val="60000"/>
                  <a:lumOff val="40000"/>
                </a:schemeClr>
              </a:solidFill>
              <a:latin typeface="Bell MT" pitchFamily="18" charset="0"/>
            </a:endParaRPr>
          </a:p>
        </p:txBody>
      </p:sp>
      <p:sp>
        <p:nvSpPr>
          <p:cNvPr id="3" name="Content Placeholder 2"/>
          <p:cNvSpPr>
            <a:spLocks noGrp="1"/>
          </p:cNvSpPr>
          <p:nvPr>
            <p:ph idx="1"/>
          </p:nvPr>
        </p:nvSpPr>
        <p:spPr/>
        <p:txBody>
          <a:bodyPr/>
          <a:lstStyle/>
          <a:p>
            <a:pPr marL="914400" lvl="1" indent="-457200">
              <a:lnSpc>
                <a:spcPct val="90000"/>
              </a:lnSpc>
              <a:buFontTx/>
              <a:buAutoNum type="arabicPeriod"/>
            </a:pPr>
            <a:r>
              <a:rPr lang="en-US" sz="3200" b="1" dirty="0" smtClean="0">
                <a:solidFill>
                  <a:srgbClr val="00B050"/>
                </a:solidFill>
                <a:latin typeface="Bell MT" pitchFamily="18" charset="0"/>
              </a:rPr>
              <a:t>Difficult to differentiate uniformly and homogeneously into a target tissue.</a:t>
            </a:r>
          </a:p>
          <a:p>
            <a:pPr marL="914400" lvl="1" indent="-457200">
              <a:lnSpc>
                <a:spcPct val="90000"/>
              </a:lnSpc>
              <a:buFontTx/>
              <a:buAutoNum type="arabicPeriod"/>
            </a:pPr>
            <a:r>
              <a:rPr lang="en-US" sz="3200" b="1" dirty="0" smtClean="0">
                <a:solidFill>
                  <a:srgbClr val="00B050"/>
                </a:solidFill>
                <a:latin typeface="Bell MT" pitchFamily="18" charset="0"/>
              </a:rPr>
              <a:t>Immunogenic - embryonic stem cells from a random embryo donor are likely to be rejected after transplantation</a:t>
            </a:r>
          </a:p>
          <a:p>
            <a:pPr marL="914400" lvl="1" indent="-457200">
              <a:lnSpc>
                <a:spcPct val="90000"/>
              </a:lnSpc>
              <a:buFontTx/>
              <a:buAutoNum type="arabicPeriod"/>
            </a:pPr>
            <a:r>
              <a:rPr lang="en-US" sz="3200" b="1" dirty="0" err="1" smtClean="0">
                <a:solidFill>
                  <a:srgbClr val="00B050"/>
                </a:solidFill>
                <a:latin typeface="Bell MT" pitchFamily="18" charset="0"/>
              </a:rPr>
              <a:t>Tumorigenic</a:t>
            </a:r>
            <a:r>
              <a:rPr lang="en-US" sz="3200" b="1" dirty="0" smtClean="0">
                <a:solidFill>
                  <a:srgbClr val="00B050"/>
                </a:solidFill>
                <a:latin typeface="Bell MT" pitchFamily="18" charset="0"/>
              </a:rPr>
              <a:t> - capable of forming tumors or promoting tumor formation.</a:t>
            </a:r>
          </a:p>
          <a:p>
            <a:pPr marL="914400" lvl="1" indent="-457200">
              <a:lnSpc>
                <a:spcPct val="90000"/>
              </a:lnSpc>
              <a:buFontTx/>
              <a:buAutoNum type="arabicPeriod"/>
            </a:pPr>
            <a:r>
              <a:rPr lang="en-US" sz="3200" b="1" dirty="0" smtClean="0">
                <a:solidFill>
                  <a:srgbClr val="00B050"/>
                </a:solidFill>
                <a:latin typeface="Bell MT" pitchFamily="18" charset="0"/>
              </a:rPr>
              <a:t>Destruction of developing human life. </a:t>
            </a:r>
            <a:r>
              <a:rPr lang="en-US" sz="3200" b="1" dirty="0" smtClean="0">
                <a:solidFill>
                  <a:srgbClr val="9900FF"/>
                </a:solidFill>
                <a:latin typeface="Bell MT" pitchFamily="18" charset="0"/>
              </a:rPr>
              <a:t/>
            </a:r>
            <a:br>
              <a:rPr lang="en-US" sz="3200" b="1" dirty="0" smtClean="0">
                <a:solidFill>
                  <a:srgbClr val="9900FF"/>
                </a:solidFill>
                <a:latin typeface="Bell MT" pitchFamily="18" charset="0"/>
              </a:rPr>
            </a:br>
            <a:endParaRPr lang="en-US" sz="3200" b="1" dirty="0" smtClean="0">
              <a:solidFill>
                <a:srgbClr val="9900FF"/>
              </a:solidFill>
              <a:latin typeface="Bell MT" pitchFamily="18"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1365</Words>
  <Application>Microsoft Office PowerPoint</Application>
  <PresentationFormat>On-screen Show (4:3)</PresentationFormat>
  <Paragraphs>113</Paragraphs>
  <Slides>22</Slides>
  <Notes>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DR.J.SUGUNABAI  DR.J.SUGUNABAI ASSOCIATE PROFESSOR DEPARTMENT OF BIOCHEMISTRY  </vt:lpstr>
      <vt:lpstr>STEM CELLS</vt:lpstr>
      <vt:lpstr>Stem Cell Characteristics</vt:lpstr>
      <vt:lpstr>TYPES OF STEM CELLS - PROPERTIES</vt:lpstr>
      <vt:lpstr>Kinds of Stem Cells - Sources </vt:lpstr>
      <vt:lpstr>Sources of embryonic type stem cells</vt:lpstr>
      <vt:lpstr>Sources of adult type stem cells</vt:lpstr>
      <vt:lpstr>Advantages of  Embryonic Stem Cell  </vt:lpstr>
      <vt:lpstr>Disadvantages of Embryonic  Stem Cell </vt:lpstr>
      <vt:lpstr>Advantages of Adult Stem Cell</vt:lpstr>
      <vt:lpstr>Disadvantages of Adult stem cells</vt:lpstr>
      <vt:lpstr>Best features of ESC</vt:lpstr>
      <vt:lpstr>Differentiation  pathways of adult stem cells</vt:lpstr>
      <vt:lpstr>Human embryonic and adult stem cells</vt:lpstr>
      <vt:lpstr>Umbilical cord stem cells</vt:lpstr>
      <vt:lpstr>IMPORTANCE OF  CORD BLOOD STEM CELLS</vt:lpstr>
      <vt:lpstr>POTENTIAL SOURCES OF STEM CELLS ARE:</vt:lpstr>
      <vt:lpstr>Slide 18</vt:lpstr>
      <vt:lpstr> Is Stem Cell Research Ethical? </vt:lpstr>
      <vt:lpstr>Slide 20</vt:lpstr>
      <vt:lpstr>Challenges to Stem Cell/Cloning Research </vt:lpstr>
      <vt:lpstr>APPLICATIONS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BIOCHEMISTRY</dc:creator>
  <cp:lastModifiedBy>BIOCHEMISTRY</cp:lastModifiedBy>
  <cp:revision>38</cp:revision>
  <dcterms:created xsi:type="dcterms:W3CDTF">2018-12-20T05:11:09Z</dcterms:created>
  <dcterms:modified xsi:type="dcterms:W3CDTF">2019-02-11T04:54:20Z</dcterms:modified>
</cp:coreProperties>
</file>